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331" r:id="rId3"/>
    <p:sldId id="881" r:id="rId4"/>
    <p:sldId id="882" r:id="rId5"/>
    <p:sldId id="897" r:id="rId6"/>
    <p:sldId id="889" r:id="rId7"/>
    <p:sldId id="884" r:id="rId8"/>
    <p:sldId id="885" r:id="rId9"/>
    <p:sldId id="886" r:id="rId10"/>
    <p:sldId id="887" r:id="rId11"/>
    <p:sldId id="888" r:id="rId12"/>
    <p:sldId id="883" r:id="rId13"/>
    <p:sldId id="890" r:id="rId14"/>
    <p:sldId id="257" r:id="rId15"/>
    <p:sldId id="891" r:id="rId16"/>
    <p:sldId id="892" r:id="rId17"/>
    <p:sldId id="893" r:id="rId18"/>
    <p:sldId id="894" r:id="rId19"/>
    <p:sldId id="895" r:id="rId20"/>
    <p:sldId id="258" r:id="rId21"/>
    <p:sldId id="896" r:id="rId22"/>
    <p:sldId id="259" r:id="rId23"/>
    <p:sldId id="898" r:id="rId24"/>
    <p:sldId id="899" r:id="rId25"/>
    <p:sldId id="900" r:id="rId26"/>
    <p:sldId id="901" r:id="rId27"/>
    <p:sldId id="902" r:id="rId28"/>
    <p:sldId id="907" r:id="rId29"/>
    <p:sldId id="909" r:id="rId30"/>
    <p:sldId id="908" r:id="rId31"/>
    <p:sldId id="491" r:id="rId32"/>
    <p:sldId id="358" r:id="rId33"/>
    <p:sldId id="910" r:id="rId34"/>
    <p:sldId id="912" r:id="rId35"/>
    <p:sldId id="911" r:id="rId36"/>
    <p:sldId id="359" r:id="rId37"/>
    <p:sldId id="903" r:id="rId38"/>
    <p:sldId id="904" r:id="rId39"/>
    <p:sldId id="905" r:id="rId40"/>
    <p:sldId id="906" r:id="rId41"/>
    <p:sldId id="338" r:id="rId42"/>
    <p:sldId id="342" r:id="rId43"/>
    <p:sldId id="343" r:id="rId44"/>
    <p:sldId id="344" r:id="rId45"/>
    <p:sldId id="345" r:id="rId46"/>
    <p:sldId id="347" r:id="rId47"/>
    <p:sldId id="715" r:id="rId48"/>
    <p:sldId id="717" r:id="rId49"/>
    <p:sldId id="716" r:id="rId50"/>
    <p:sldId id="718" r:id="rId51"/>
    <p:sldId id="720" r:id="rId52"/>
    <p:sldId id="719" r:id="rId53"/>
    <p:sldId id="721" r:id="rId54"/>
    <p:sldId id="722" r:id="rId55"/>
    <p:sldId id="726" r:id="rId56"/>
    <p:sldId id="727" r:id="rId57"/>
    <p:sldId id="728" r:id="rId58"/>
    <p:sldId id="729" r:id="rId59"/>
    <p:sldId id="730" r:id="rId60"/>
    <p:sldId id="731" r:id="rId61"/>
    <p:sldId id="732" r:id="rId62"/>
    <p:sldId id="733" r:id="rId63"/>
    <p:sldId id="734" r:id="rId64"/>
    <p:sldId id="735" r:id="rId65"/>
    <p:sldId id="736" r:id="rId66"/>
    <p:sldId id="737" r:id="rId67"/>
    <p:sldId id="738" r:id="rId68"/>
    <p:sldId id="739" r:id="rId69"/>
    <p:sldId id="740" r:id="rId70"/>
    <p:sldId id="741" r:id="rId71"/>
    <p:sldId id="742" r:id="rId72"/>
    <p:sldId id="743" r:id="rId73"/>
    <p:sldId id="744" r:id="rId74"/>
    <p:sldId id="751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163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1736" y="168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C1DFF-E9E3-4744-A00D-8D45BC4B2120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9E5B8B-1FEC-1D4B-AFBF-B75F5D07A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66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E5B8B-1FEC-1D4B-AFBF-B75F5D07AA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75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2913-56B3-FF4F-BEDC-22089C850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6496CF-F643-8840-B3D0-BEFA586A2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C069E-189B-FE42-8EDB-B8F404119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76902-CC8A-4644-B115-4237F586D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9B036-1CDE-7D4F-BE61-600D7A79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46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54BAB-44C2-6F40-B4F8-BE822DD50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E6303E-56AC-144E-AF99-CD55052E4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FA040-B556-2C41-99C6-1916DAEA8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556A0-B6F0-4840-A736-42881016D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E9A0D-494E-6541-BF37-CEC0D3C95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60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F3C439-322C-3248-8B62-1F52668636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7067DE-BA5D-1F46-9901-46D720C2B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A3CC7-A800-6C4D-B8DF-E879B869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CEEE3-5C88-724C-8C77-37945BFFA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C74D3-72FE-B84C-8EF5-E60C9B367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52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AE4C-07E6-A34A-93F5-81769CAF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DF65D-A77A-CB4E-9966-09D0C6D2A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931EE-C130-994E-8C2E-E0B341E35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D6AC0-7160-2441-93CC-4974D8168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C47E3-560D-EB48-B974-3E4C0E768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44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43F2B-698E-3B43-9B95-105FFC2AE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AC486-3A11-3B47-8048-AC36D6BA4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20599-6AF6-6646-9AD9-DFCA27FFF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D7523-3395-E444-B1FC-AD539DED3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7592C-ECBC-6040-B16C-B1EDC4C6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9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9998-4E54-304C-8C3E-FA39AB3E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50F62-06D1-2E41-945E-71693B09AF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3458B-4CC5-9E43-BECE-19519E615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B57C7-DC8A-2F43-A064-A8F2C041D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B0416-B2D0-D043-AF1F-2FA270427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8D4C86-2887-4945-B9A6-D1730951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1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5927-6985-0C4B-A8CE-A523C3EF0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2CAB0-6B6B-F84E-88D4-9F90AE0D5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D07B96-BF82-E94B-AB08-4FF81C4BD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A6667C-008C-B44E-BA61-69651546FC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26FDCE-5E47-1547-A1A1-69F64C409F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4B533D-DAA1-494C-B925-B6CBA06DE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E64FBD-3515-BE43-917C-993CD1A0D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A48460-10E0-3947-869C-51C79BE8A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9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1E35-52F1-C64A-925D-19EAC6818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6E3F8F-C9A8-DE41-8BCC-BA776AD46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3C363-B039-6543-93F4-2B153A34D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69AE43-BA1C-C449-B38C-C67366054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65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086B11-8CE4-8E4E-B955-DF705C335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D1B506-6854-4D4A-BD34-FF6160F1F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4EC85-CE14-5D43-A3BA-70DC91527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47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DF66-518C-8E49-9A40-ACD74E93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08452-8ABB-6D40-8BA3-1B20A429C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86670-E513-D349-9758-574045216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7C985-E3FA-FC4B-9C66-4522B7A6F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59912-2461-924A-8E25-6531E1B4E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0585D-2516-184E-9A5F-60E4EC2A5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78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CE23B-DA68-5B4E-A1E4-ABA87FE9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5AC12B-25EA-6248-A778-1E770DE73C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E1D7C-7096-4F4A-8041-1CED6D34D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686FC-3179-B345-AEDC-89E82D61A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9BD10-9DC6-8940-8FE2-88E6D08B6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36C47-C578-E24F-A4B3-0C6959710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9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DD205B-C639-E94F-943D-142854B3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2FF2B-C6E8-B546-9DBE-D3DCD48E8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3B6B4-8CAF-4F42-B4E4-AC3CF08C0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97B39-3D8E-4144-B544-1DB6D55B97F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14026-0FF4-C24E-9A7D-070D45354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92A63-4E60-3142-9100-472E6A8B9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7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amoroso@tag-cyber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F2C310-05A3-0C4F-97C0-9E2C3A796C70}"/>
              </a:ext>
            </a:extLst>
          </p:cNvPr>
          <p:cNvSpPr txBox="1"/>
          <p:nvPr/>
        </p:nvSpPr>
        <p:spPr>
          <a:xfrm>
            <a:off x="2420796" y="5201149"/>
            <a:ext cx="7390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An Introduction to Cyber Security – CS 573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79D51-8AEC-AA40-832B-4A47D77831A2}"/>
              </a:ext>
            </a:extLst>
          </p:cNvPr>
          <p:cNvSpPr txBox="1"/>
          <p:nvPr/>
        </p:nvSpPr>
        <p:spPr>
          <a:xfrm>
            <a:off x="3870904" y="5808647"/>
            <a:ext cx="4450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Instructor: Dr. Edward G. Amoroso</a:t>
            </a:r>
          </a:p>
          <a:p>
            <a:pPr algn="ctr"/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eamoroso@tag-cyber.com</a:t>
            </a:r>
            <a:r>
              <a:rPr lang="en-US" sz="24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ECFEA8-77AB-B842-8764-4BD01DC1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165"/>
          <a:stretch/>
        </p:blipFill>
        <p:spPr>
          <a:xfrm>
            <a:off x="0" y="0"/>
            <a:ext cx="12192000" cy="4995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8585E0-5CF5-C344-8500-70B348862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694" y="237063"/>
            <a:ext cx="2322320" cy="989308"/>
          </a:xfrm>
          <a:prstGeom prst="rect">
            <a:avLst/>
          </a:prstGeom>
        </p:spPr>
      </p:pic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383CB233-C1D9-7F46-BAD9-7335FE6A39A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29C224-DB26-3547-BD37-8431445A1DB2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977786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499519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8200441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Arc 5"/>
          <p:cNvSpPr/>
          <p:nvPr/>
        </p:nvSpPr>
        <p:spPr>
          <a:xfrm>
            <a:off x="3904411" y="2083136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956719" y="2755404"/>
            <a:ext cx="4243722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>
            <a:off x="2838622" y="2377657"/>
            <a:ext cx="731520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/>
          <p:cNvSpPr/>
          <p:nvPr/>
        </p:nvSpPr>
        <p:spPr>
          <a:xfrm flipV="1">
            <a:off x="3917842" y="2260129"/>
            <a:ext cx="4328432" cy="1251476"/>
          </a:xfrm>
          <a:prstGeom prst="arc">
            <a:avLst>
              <a:gd name="adj1" fmla="val 10903474"/>
              <a:gd name="adj2" fmla="val 21518302"/>
            </a:avLst>
          </a:prstGeom>
          <a:ln w="9525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522447" y="2431583"/>
            <a:ext cx="14345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Step 5: </a:t>
            </a:r>
          </a:p>
          <a:p>
            <a:pPr algn="ctr"/>
            <a:r>
              <a:rPr lang="en-US" sz="1600" b="1" dirty="0"/>
              <a:t>Compute</a:t>
            </a:r>
          </a:p>
          <a:p>
            <a:pPr algn="ctr"/>
            <a:r>
              <a:rPr lang="en-US" sz="1600" b="1" dirty="0"/>
              <a:t>f(f</a:t>
            </a:r>
            <a:r>
              <a:rPr lang="en-US" sz="1600" b="1" baseline="30000" dirty="0"/>
              <a:t>n-1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)) = f</a:t>
            </a:r>
            <a:r>
              <a:rPr lang="en-US" sz="1600" b="1" baseline="30000" dirty="0"/>
              <a:t>n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</a:t>
            </a:r>
          </a:p>
          <a:p>
            <a:pPr algn="ctr"/>
            <a:r>
              <a:rPr lang="en-US" sz="1600" b="1" dirty="0"/>
              <a:t>locally</a:t>
            </a:r>
          </a:p>
        </p:txBody>
      </p:sp>
      <p:sp>
        <p:nvSpPr>
          <p:cNvPr id="13" name="Arc 12"/>
          <p:cNvSpPr/>
          <p:nvPr/>
        </p:nvSpPr>
        <p:spPr>
          <a:xfrm flipH="1">
            <a:off x="8618229" y="2338783"/>
            <a:ext cx="726239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8916261" y="3994728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864425" y="3643244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User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20485" y="3645567"/>
            <a:ext cx="740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Stored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74276" y="399001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630336" y="3992337"/>
            <a:ext cx="916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f, n, f</a:t>
            </a:r>
            <a:r>
              <a:rPr lang="en-US" sz="1600" b="1" baseline="30000" dirty="0"/>
              <a:t>n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55741" y="1710452"/>
            <a:ext cx="1750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1:  I am Alice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55741" y="2357527"/>
            <a:ext cx="155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Step 2:  Prove It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55741" y="3064850"/>
            <a:ext cx="1341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4:  f</a:t>
            </a:r>
            <a:r>
              <a:rPr lang="en-US" sz="1600" b="1" baseline="30000" dirty="0"/>
              <a:t>n-1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17416" y="2327919"/>
            <a:ext cx="9628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Step 3:</a:t>
            </a:r>
          </a:p>
          <a:p>
            <a:pPr algn="ctr"/>
            <a:r>
              <a:rPr lang="en-US" sz="1600" b="1" dirty="0"/>
              <a:t>Compute</a:t>
            </a:r>
          </a:p>
          <a:p>
            <a:pPr algn="ctr"/>
            <a:r>
              <a:rPr lang="en-US" sz="1600" b="1" dirty="0"/>
              <a:t>f</a:t>
            </a:r>
            <a:r>
              <a:rPr lang="en-US" sz="1600" b="1" baseline="30000" dirty="0"/>
              <a:t>n-1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  </a:t>
            </a:r>
          </a:p>
          <a:p>
            <a:pPr algn="ctr"/>
            <a:endParaRPr lang="en-US" sz="1600" b="1" dirty="0"/>
          </a:p>
        </p:txBody>
      </p:sp>
      <p:sp>
        <p:nvSpPr>
          <p:cNvPr id="42" name="Rectangle 41"/>
          <p:cNvSpPr/>
          <p:nvPr/>
        </p:nvSpPr>
        <p:spPr>
          <a:xfrm>
            <a:off x="1252927" y="365338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Known Function:</a:t>
            </a:r>
          </a:p>
          <a:p>
            <a:r>
              <a:rPr lang="en-US" b="1" dirty="0"/>
              <a:t>     f: integer -&gt; integer</a:t>
            </a:r>
          </a:p>
          <a:p>
            <a:r>
              <a:rPr lang="en-US" b="1" dirty="0"/>
              <a:t>Known Seed: </a:t>
            </a:r>
          </a:p>
          <a:p>
            <a:r>
              <a:rPr lang="en-US" b="1" dirty="0"/>
              <a:t>     integer </a:t>
            </a:r>
            <a:r>
              <a:rPr lang="en-US" b="1" dirty="0" err="1"/>
              <a:t>λ</a:t>
            </a:r>
            <a:endParaRPr lang="en-US" b="1" dirty="0"/>
          </a:p>
          <a:p>
            <a:r>
              <a:rPr lang="en-US" b="1" dirty="0"/>
              <a:t>Number of Rounds:</a:t>
            </a:r>
          </a:p>
          <a:p>
            <a:r>
              <a:rPr lang="en-US" b="1" dirty="0"/>
              <a:t>     n = 10,000</a:t>
            </a:r>
          </a:p>
        </p:txBody>
      </p:sp>
      <p:sp>
        <p:nvSpPr>
          <p:cNvPr id="36" name="Diagonal Stripe 35">
            <a:extLst>
              <a:ext uri="{FF2B5EF4-FFF2-40B4-BE49-F238E27FC236}">
                <a16:creationId xmlns:a16="http://schemas.microsoft.com/office/drawing/2014/main" id="{434B15A5-C0DB-2941-866B-AD2E1884D202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4DB3CC-7841-C147-A273-31E572F8A4C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3CDD1-D97C-124E-9225-9F2B46085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2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Lamport S/Key Protocol</a:t>
            </a:r>
          </a:p>
        </p:txBody>
      </p:sp>
    </p:spTree>
    <p:extLst>
      <p:ext uri="{BB962C8B-B14F-4D97-AF65-F5344CB8AC3E}">
        <p14:creationId xmlns:p14="http://schemas.microsoft.com/office/powerpoint/2010/main" val="2217893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499519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8200441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Arc 5"/>
          <p:cNvSpPr/>
          <p:nvPr/>
        </p:nvSpPr>
        <p:spPr>
          <a:xfrm>
            <a:off x="3904411" y="2083136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956719" y="2755404"/>
            <a:ext cx="4243722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>
            <a:off x="2838622" y="2377657"/>
            <a:ext cx="731520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/>
          <p:cNvSpPr/>
          <p:nvPr/>
        </p:nvSpPr>
        <p:spPr>
          <a:xfrm flipV="1">
            <a:off x="3917842" y="2260129"/>
            <a:ext cx="4328432" cy="1251476"/>
          </a:xfrm>
          <a:prstGeom prst="arc">
            <a:avLst>
              <a:gd name="adj1" fmla="val 10903474"/>
              <a:gd name="adj2" fmla="val 21518302"/>
            </a:avLst>
          </a:prstGeom>
          <a:ln w="9525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522447" y="2431583"/>
            <a:ext cx="14345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Step 5: </a:t>
            </a:r>
          </a:p>
          <a:p>
            <a:pPr algn="ctr"/>
            <a:r>
              <a:rPr lang="en-US" sz="1600" b="1" dirty="0"/>
              <a:t>Compute</a:t>
            </a:r>
          </a:p>
          <a:p>
            <a:pPr algn="ctr"/>
            <a:r>
              <a:rPr lang="en-US" sz="1600" b="1" dirty="0"/>
              <a:t>f(f</a:t>
            </a:r>
            <a:r>
              <a:rPr lang="en-US" sz="1600" b="1" baseline="30000" dirty="0"/>
              <a:t>n-1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)) = f</a:t>
            </a:r>
            <a:r>
              <a:rPr lang="en-US" sz="1600" b="1" baseline="30000" dirty="0"/>
              <a:t>n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</a:t>
            </a:r>
          </a:p>
          <a:p>
            <a:pPr algn="ctr"/>
            <a:r>
              <a:rPr lang="en-US" sz="1600" b="1" dirty="0"/>
              <a:t>locally</a:t>
            </a:r>
          </a:p>
        </p:txBody>
      </p:sp>
      <p:sp>
        <p:nvSpPr>
          <p:cNvPr id="13" name="Arc 12"/>
          <p:cNvSpPr/>
          <p:nvPr/>
        </p:nvSpPr>
        <p:spPr>
          <a:xfrm flipH="1">
            <a:off x="8618229" y="2338783"/>
            <a:ext cx="726239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flipV="1">
            <a:off x="3629109" y="2264564"/>
            <a:ext cx="4899155" cy="1920857"/>
          </a:xfrm>
          <a:prstGeom prst="arc">
            <a:avLst>
              <a:gd name="adj1" fmla="val 10513712"/>
              <a:gd name="adj2" fmla="val 264181"/>
            </a:avLst>
          </a:prstGeom>
          <a:ln w="9525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155741" y="3735570"/>
            <a:ext cx="1769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6: Hello, Alice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8916261" y="3994728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864425" y="3643244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User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20485" y="3645567"/>
            <a:ext cx="740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Stored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74276" y="399001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630336" y="3992337"/>
            <a:ext cx="916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f, n, f</a:t>
            </a:r>
            <a:r>
              <a:rPr lang="en-US" sz="1600" b="1" baseline="30000" dirty="0"/>
              <a:t>n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55741" y="1710452"/>
            <a:ext cx="1750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1:  I am Alice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55741" y="2357527"/>
            <a:ext cx="155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Step 2:  Prove It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55741" y="3064850"/>
            <a:ext cx="1341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4:  f</a:t>
            </a:r>
            <a:r>
              <a:rPr lang="en-US" sz="1600" b="1" baseline="30000" dirty="0"/>
              <a:t>n-1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17416" y="2327919"/>
            <a:ext cx="9628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Step 3:</a:t>
            </a:r>
          </a:p>
          <a:p>
            <a:pPr algn="ctr"/>
            <a:r>
              <a:rPr lang="en-US" sz="1600" b="1" dirty="0"/>
              <a:t>Compute</a:t>
            </a:r>
          </a:p>
          <a:p>
            <a:pPr algn="ctr"/>
            <a:r>
              <a:rPr lang="en-US" sz="1600" b="1" dirty="0"/>
              <a:t>f</a:t>
            </a:r>
            <a:r>
              <a:rPr lang="en-US" sz="1600" b="1" baseline="30000" dirty="0"/>
              <a:t>n-1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  </a:t>
            </a:r>
          </a:p>
          <a:p>
            <a:pPr algn="ctr"/>
            <a:endParaRPr lang="en-US" sz="1600" b="1" dirty="0"/>
          </a:p>
        </p:txBody>
      </p:sp>
      <p:sp>
        <p:nvSpPr>
          <p:cNvPr id="42" name="Rectangle 41"/>
          <p:cNvSpPr/>
          <p:nvPr/>
        </p:nvSpPr>
        <p:spPr>
          <a:xfrm>
            <a:off x="1252927" y="365338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Known Function:</a:t>
            </a:r>
          </a:p>
          <a:p>
            <a:r>
              <a:rPr lang="en-US" b="1" dirty="0"/>
              <a:t>     f: integer -&gt; integer</a:t>
            </a:r>
          </a:p>
          <a:p>
            <a:r>
              <a:rPr lang="en-US" b="1" dirty="0"/>
              <a:t>Known Seed: </a:t>
            </a:r>
          </a:p>
          <a:p>
            <a:r>
              <a:rPr lang="en-US" b="1" dirty="0"/>
              <a:t>     integer </a:t>
            </a:r>
            <a:r>
              <a:rPr lang="en-US" b="1" dirty="0" err="1"/>
              <a:t>λ</a:t>
            </a:r>
            <a:endParaRPr lang="en-US" b="1" dirty="0"/>
          </a:p>
          <a:p>
            <a:r>
              <a:rPr lang="en-US" b="1" dirty="0"/>
              <a:t>Number of Rounds:</a:t>
            </a:r>
          </a:p>
          <a:p>
            <a:r>
              <a:rPr lang="en-US" b="1" dirty="0"/>
              <a:t>     n = 10,000</a:t>
            </a:r>
          </a:p>
        </p:txBody>
      </p:sp>
      <p:sp>
        <p:nvSpPr>
          <p:cNvPr id="36" name="Diagonal Stripe 35">
            <a:extLst>
              <a:ext uri="{FF2B5EF4-FFF2-40B4-BE49-F238E27FC236}">
                <a16:creationId xmlns:a16="http://schemas.microsoft.com/office/drawing/2014/main" id="{434B15A5-C0DB-2941-866B-AD2E1884D202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4DB3CC-7841-C147-A273-31E572F8A4C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3CDD1-D97C-124E-9225-9F2B46085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2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Lamport S/Key Protocol</a:t>
            </a:r>
          </a:p>
        </p:txBody>
      </p:sp>
    </p:spTree>
    <p:extLst>
      <p:ext uri="{BB962C8B-B14F-4D97-AF65-F5344CB8AC3E}">
        <p14:creationId xmlns:p14="http://schemas.microsoft.com/office/powerpoint/2010/main" val="1758272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499519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8200441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Arc 5"/>
          <p:cNvSpPr/>
          <p:nvPr/>
        </p:nvSpPr>
        <p:spPr>
          <a:xfrm>
            <a:off x="3904411" y="2083136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956719" y="2755404"/>
            <a:ext cx="4243722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>
            <a:off x="2838622" y="2377657"/>
            <a:ext cx="731520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/>
          <p:cNvSpPr/>
          <p:nvPr/>
        </p:nvSpPr>
        <p:spPr>
          <a:xfrm flipV="1">
            <a:off x="3917842" y="2260129"/>
            <a:ext cx="4328432" cy="1251476"/>
          </a:xfrm>
          <a:prstGeom prst="arc">
            <a:avLst>
              <a:gd name="adj1" fmla="val 10903474"/>
              <a:gd name="adj2" fmla="val 21518302"/>
            </a:avLst>
          </a:prstGeom>
          <a:ln w="9525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522447" y="2431583"/>
            <a:ext cx="14345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Step 5: </a:t>
            </a:r>
          </a:p>
          <a:p>
            <a:pPr algn="ctr"/>
            <a:r>
              <a:rPr lang="en-US" sz="1600" b="1" dirty="0"/>
              <a:t>Compute</a:t>
            </a:r>
          </a:p>
          <a:p>
            <a:pPr algn="ctr"/>
            <a:r>
              <a:rPr lang="en-US" sz="1600" b="1" dirty="0"/>
              <a:t>f(f</a:t>
            </a:r>
            <a:r>
              <a:rPr lang="en-US" sz="1600" b="1" baseline="30000" dirty="0"/>
              <a:t>n-1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)) = f</a:t>
            </a:r>
            <a:r>
              <a:rPr lang="en-US" sz="1600" b="1" baseline="30000" dirty="0"/>
              <a:t>n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</a:t>
            </a:r>
          </a:p>
          <a:p>
            <a:pPr algn="ctr"/>
            <a:r>
              <a:rPr lang="en-US" sz="1600" b="1" dirty="0"/>
              <a:t>locally</a:t>
            </a:r>
          </a:p>
        </p:txBody>
      </p:sp>
      <p:sp>
        <p:nvSpPr>
          <p:cNvPr id="13" name="Arc 12"/>
          <p:cNvSpPr/>
          <p:nvPr/>
        </p:nvSpPr>
        <p:spPr>
          <a:xfrm flipH="1">
            <a:off x="8618229" y="2338783"/>
            <a:ext cx="726239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flipV="1">
            <a:off x="3629109" y="2264564"/>
            <a:ext cx="4899155" cy="1920857"/>
          </a:xfrm>
          <a:prstGeom prst="arc">
            <a:avLst>
              <a:gd name="adj1" fmla="val 10513712"/>
              <a:gd name="adj2" fmla="val 264181"/>
            </a:avLst>
          </a:prstGeom>
          <a:ln w="9525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155741" y="3735570"/>
            <a:ext cx="1769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6: Hello, Alice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8916261" y="3994728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864425" y="3643244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User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20485" y="3645567"/>
            <a:ext cx="740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Stored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74276" y="399001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630336" y="3992337"/>
            <a:ext cx="916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f, n, f</a:t>
            </a:r>
            <a:r>
              <a:rPr lang="en-US" sz="1600" b="1" baseline="30000" dirty="0"/>
              <a:t>n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55741" y="1710452"/>
            <a:ext cx="1750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1:  I am Alice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55741" y="2357527"/>
            <a:ext cx="155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Step 2:  Prove It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55741" y="3064850"/>
            <a:ext cx="1341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4:  f</a:t>
            </a:r>
            <a:r>
              <a:rPr lang="en-US" sz="1600" b="1" baseline="30000" dirty="0"/>
              <a:t>n-1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17416" y="2327919"/>
            <a:ext cx="9628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Step 3:</a:t>
            </a:r>
          </a:p>
          <a:p>
            <a:pPr algn="ctr"/>
            <a:r>
              <a:rPr lang="en-US" sz="1600" b="1" dirty="0"/>
              <a:t>Compute</a:t>
            </a:r>
          </a:p>
          <a:p>
            <a:pPr algn="ctr"/>
            <a:r>
              <a:rPr lang="en-US" sz="1600" b="1" dirty="0"/>
              <a:t>f</a:t>
            </a:r>
            <a:r>
              <a:rPr lang="en-US" sz="1600" b="1" baseline="30000" dirty="0"/>
              <a:t>n-1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  </a:t>
            </a:r>
          </a:p>
          <a:p>
            <a:pPr algn="ctr"/>
            <a:endParaRPr lang="en-US" sz="1600" b="1" dirty="0"/>
          </a:p>
        </p:txBody>
      </p:sp>
      <p:sp>
        <p:nvSpPr>
          <p:cNvPr id="42" name="Rectangle 41"/>
          <p:cNvSpPr/>
          <p:nvPr/>
        </p:nvSpPr>
        <p:spPr>
          <a:xfrm>
            <a:off x="1252927" y="365338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Known Function:</a:t>
            </a:r>
          </a:p>
          <a:p>
            <a:r>
              <a:rPr lang="en-US" b="1" dirty="0"/>
              <a:t>     f: integer -&gt; integer</a:t>
            </a:r>
          </a:p>
          <a:p>
            <a:r>
              <a:rPr lang="en-US" b="1" dirty="0"/>
              <a:t>Known Seed: </a:t>
            </a:r>
          </a:p>
          <a:p>
            <a:r>
              <a:rPr lang="en-US" b="1" dirty="0"/>
              <a:t>     integer </a:t>
            </a:r>
            <a:r>
              <a:rPr lang="en-US" b="1" dirty="0" err="1"/>
              <a:t>λ</a:t>
            </a:r>
            <a:endParaRPr lang="en-US" b="1" dirty="0"/>
          </a:p>
          <a:p>
            <a:r>
              <a:rPr lang="en-US" b="1" dirty="0"/>
              <a:t>Number of Rounds:</a:t>
            </a:r>
          </a:p>
          <a:p>
            <a:r>
              <a:rPr lang="en-US" b="1" dirty="0"/>
              <a:t>     n = 10,000</a:t>
            </a:r>
          </a:p>
        </p:txBody>
      </p:sp>
      <p:sp>
        <p:nvSpPr>
          <p:cNvPr id="36" name="Diagonal Stripe 35">
            <a:extLst>
              <a:ext uri="{FF2B5EF4-FFF2-40B4-BE49-F238E27FC236}">
                <a16:creationId xmlns:a16="http://schemas.microsoft.com/office/drawing/2014/main" id="{434B15A5-C0DB-2941-866B-AD2E1884D202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4DB3CC-7841-C147-A273-31E572F8A4C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3CDD1-D97C-124E-9225-9F2B46085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2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Lamport S/Key Protocol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D05CD57-E9BB-9448-993F-EEF96509ABB4}"/>
              </a:ext>
            </a:extLst>
          </p:cNvPr>
          <p:cNvSpPr/>
          <p:nvPr/>
        </p:nvSpPr>
        <p:spPr>
          <a:xfrm>
            <a:off x="10024533" y="3942262"/>
            <a:ext cx="522785" cy="43339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611082-802B-8F46-B5D0-B1FD357886EB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6925264" y="4312189"/>
            <a:ext cx="3175829" cy="40202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14397A5-1A2C-6A40-B71B-3D1DB8F101C5}"/>
              </a:ext>
            </a:extLst>
          </p:cNvPr>
          <p:cNvSpPr txBox="1"/>
          <p:nvPr/>
        </p:nvSpPr>
        <p:spPr>
          <a:xfrm>
            <a:off x="5628989" y="4581497"/>
            <a:ext cx="792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 f</a:t>
            </a:r>
            <a:r>
              <a:rPr lang="en-US" b="1" baseline="30000" dirty="0"/>
              <a:t>n</a:t>
            </a:r>
            <a:r>
              <a:rPr lang="en-US" b="1" dirty="0"/>
              <a:t>(</a:t>
            </a:r>
            <a:r>
              <a:rPr lang="en-US" b="1" dirty="0" err="1"/>
              <a:t>λ</a:t>
            </a:r>
            <a:r>
              <a:rPr lang="en-US" b="1" dirty="0"/>
              <a:t>) </a:t>
            </a:r>
          </a:p>
          <a:p>
            <a:pPr algn="ctr"/>
            <a:r>
              <a:rPr lang="en-US" b="1" dirty="0"/>
              <a:t>stored</a:t>
            </a:r>
          </a:p>
        </p:txBody>
      </p:sp>
    </p:spTree>
    <p:extLst>
      <p:ext uri="{BB962C8B-B14F-4D97-AF65-F5344CB8AC3E}">
        <p14:creationId xmlns:p14="http://schemas.microsoft.com/office/powerpoint/2010/main" val="987309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499519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8200441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8916261" y="3994728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864425" y="3643244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User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20485" y="3645567"/>
            <a:ext cx="740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Stored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74276" y="399001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630336" y="3992337"/>
            <a:ext cx="1027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f, n, f</a:t>
            </a:r>
            <a:r>
              <a:rPr lang="en-US" sz="1600" b="1" baseline="30000" dirty="0"/>
              <a:t>n-1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252927" y="3653389"/>
            <a:ext cx="29916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Known Function:</a:t>
            </a:r>
          </a:p>
          <a:p>
            <a:r>
              <a:rPr lang="en-US" b="1" dirty="0"/>
              <a:t>     f: integer -&gt; integer</a:t>
            </a:r>
          </a:p>
          <a:p>
            <a:r>
              <a:rPr lang="en-US" b="1" dirty="0"/>
              <a:t>Known Seed: </a:t>
            </a:r>
          </a:p>
          <a:p>
            <a:r>
              <a:rPr lang="en-US" b="1" dirty="0"/>
              <a:t>     integer </a:t>
            </a:r>
            <a:r>
              <a:rPr lang="en-US" b="1" dirty="0" err="1"/>
              <a:t>λ</a:t>
            </a:r>
            <a:endParaRPr lang="en-US" b="1" dirty="0"/>
          </a:p>
          <a:p>
            <a:r>
              <a:rPr lang="en-US" b="1" dirty="0"/>
              <a:t>Number of Rounds:</a:t>
            </a:r>
          </a:p>
          <a:p>
            <a:r>
              <a:rPr lang="en-US" b="1" dirty="0"/>
              <a:t>     n-1 = 9,999</a:t>
            </a:r>
          </a:p>
        </p:txBody>
      </p:sp>
      <p:sp>
        <p:nvSpPr>
          <p:cNvPr id="36" name="Diagonal Stripe 35">
            <a:extLst>
              <a:ext uri="{FF2B5EF4-FFF2-40B4-BE49-F238E27FC236}">
                <a16:creationId xmlns:a16="http://schemas.microsoft.com/office/drawing/2014/main" id="{434B15A5-C0DB-2941-866B-AD2E1884D202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4DB3CC-7841-C147-A273-31E572F8A4C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3CDD1-D97C-124E-9225-9F2B46085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2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Lamport S/Key Protocol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D05CD57-E9BB-9448-993F-EEF96509ABB4}"/>
              </a:ext>
            </a:extLst>
          </p:cNvPr>
          <p:cNvSpPr/>
          <p:nvPr/>
        </p:nvSpPr>
        <p:spPr>
          <a:xfrm>
            <a:off x="10024533" y="3942262"/>
            <a:ext cx="522785" cy="43339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611082-802B-8F46-B5D0-B1FD357886EB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6925264" y="4312189"/>
            <a:ext cx="3175829" cy="40202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14397A5-1A2C-6A40-B71B-3D1DB8F101C5}"/>
              </a:ext>
            </a:extLst>
          </p:cNvPr>
          <p:cNvSpPr txBox="1"/>
          <p:nvPr/>
        </p:nvSpPr>
        <p:spPr>
          <a:xfrm>
            <a:off x="5367126" y="4581497"/>
            <a:ext cx="1316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 f</a:t>
            </a:r>
            <a:r>
              <a:rPr lang="en-US" b="1" baseline="30000" dirty="0"/>
              <a:t>n-1</a:t>
            </a:r>
            <a:r>
              <a:rPr lang="en-US" b="1" dirty="0"/>
              <a:t>(</a:t>
            </a:r>
            <a:r>
              <a:rPr lang="en-US" b="1" dirty="0" err="1"/>
              <a:t>λ</a:t>
            </a:r>
            <a:r>
              <a:rPr lang="en-US" b="1" dirty="0"/>
              <a:t>) </a:t>
            </a:r>
          </a:p>
          <a:p>
            <a:pPr algn="ctr"/>
            <a:r>
              <a:rPr lang="en-US" b="1" dirty="0"/>
              <a:t>now stored </a:t>
            </a:r>
          </a:p>
        </p:txBody>
      </p:sp>
    </p:spTree>
    <p:extLst>
      <p:ext uri="{BB962C8B-B14F-4D97-AF65-F5344CB8AC3E}">
        <p14:creationId xmlns:p14="http://schemas.microsoft.com/office/powerpoint/2010/main" val="3219123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499519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8200441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Arc 5"/>
          <p:cNvSpPr/>
          <p:nvPr/>
        </p:nvSpPr>
        <p:spPr>
          <a:xfrm>
            <a:off x="3904411" y="2083136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8916261" y="3994728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864425" y="3643244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User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20485" y="3645567"/>
            <a:ext cx="740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Stored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74276" y="399001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630336" y="3992337"/>
            <a:ext cx="1027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f, n, f</a:t>
            </a:r>
            <a:r>
              <a:rPr lang="en-US" sz="1600" b="1" baseline="30000" dirty="0"/>
              <a:t>n-1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55741" y="1710452"/>
            <a:ext cx="1750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1:  I am Alice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252927" y="365338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Known Function:</a:t>
            </a:r>
          </a:p>
          <a:p>
            <a:r>
              <a:rPr lang="en-US" b="1" dirty="0"/>
              <a:t>     f: integer -&gt; integer</a:t>
            </a:r>
          </a:p>
          <a:p>
            <a:r>
              <a:rPr lang="en-US" b="1" dirty="0"/>
              <a:t>Known Seed: </a:t>
            </a:r>
          </a:p>
          <a:p>
            <a:r>
              <a:rPr lang="en-US" b="1" dirty="0"/>
              <a:t>     integer </a:t>
            </a:r>
            <a:r>
              <a:rPr lang="en-US" b="1" dirty="0" err="1"/>
              <a:t>λ</a:t>
            </a:r>
            <a:endParaRPr lang="en-US" b="1" dirty="0"/>
          </a:p>
          <a:p>
            <a:r>
              <a:rPr lang="en-US" b="1" dirty="0"/>
              <a:t>Number of Rounds:</a:t>
            </a:r>
          </a:p>
          <a:p>
            <a:r>
              <a:rPr lang="en-US" b="1" dirty="0"/>
              <a:t>     n-1 = 9,999</a:t>
            </a:r>
          </a:p>
        </p:txBody>
      </p:sp>
      <p:sp>
        <p:nvSpPr>
          <p:cNvPr id="36" name="Diagonal Stripe 35">
            <a:extLst>
              <a:ext uri="{FF2B5EF4-FFF2-40B4-BE49-F238E27FC236}">
                <a16:creationId xmlns:a16="http://schemas.microsoft.com/office/drawing/2014/main" id="{CB4DB836-EEF3-104C-A442-13279EEF2B1C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A0481D-A678-024E-B09B-2EC6EB9D3EC2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3CAC4-680B-A84B-A615-47994106D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Lamport S/Key Protocol</a:t>
            </a:r>
          </a:p>
        </p:txBody>
      </p:sp>
    </p:spTree>
    <p:extLst>
      <p:ext uri="{BB962C8B-B14F-4D97-AF65-F5344CB8AC3E}">
        <p14:creationId xmlns:p14="http://schemas.microsoft.com/office/powerpoint/2010/main" val="2219323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499519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8200441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Arc 5"/>
          <p:cNvSpPr/>
          <p:nvPr/>
        </p:nvSpPr>
        <p:spPr>
          <a:xfrm>
            <a:off x="3904411" y="2083136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956719" y="2755404"/>
            <a:ext cx="4243722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916261" y="3994728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864425" y="3643244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User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20485" y="3645567"/>
            <a:ext cx="740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Stored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74276" y="399001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630336" y="3992337"/>
            <a:ext cx="1027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f, n, f</a:t>
            </a:r>
            <a:r>
              <a:rPr lang="en-US" sz="1600" b="1" baseline="30000" dirty="0"/>
              <a:t>n-1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55741" y="1710452"/>
            <a:ext cx="1750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1:  I am Alice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55741" y="2357527"/>
            <a:ext cx="155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Step 2:  Prove It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252927" y="365338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Known Function:</a:t>
            </a:r>
          </a:p>
          <a:p>
            <a:r>
              <a:rPr lang="en-US" b="1" dirty="0"/>
              <a:t>     f: integer -&gt; integer</a:t>
            </a:r>
          </a:p>
          <a:p>
            <a:r>
              <a:rPr lang="en-US" b="1" dirty="0"/>
              <a:t>Known Seed: </a:t>
            </a:r>
          </a:p>
          <a:p>
            <a:r>
              <a:rPr lang="en-US" b="1" dirty="0"/>
              <a:t>     integer </a:t>
            </a:r>
            <a:r>
              <a:rPr lang="en-US" b="1" dirty="0" err="1"/>
              <a:t>λ</a:t>
            </a:r>
            <a:endParaRPr lang="en-US" b="1" dirty="0"/>
          </a:p>
          <a:p>
            <a:r>
              <a:rPr lang="en-US" b="1" dirty="0"/>
              <a:t>Number of Rounds:</a:t>
            </a:r>
          </a:p>
          <a:p>
            <a:r>
              <a:rPr lang="en-US" b="1" dirty="0"/>
              <a:t>     n-1 = 9,999</a:t>
            </a:r>
          </a:p>
        </p:txBody>
      </p:sp>
      <p:sp>
        <p:nvSpPr>
          <p:cNvPr id="36" name="Diagonal Stripe 35">
            <a:extLst>
              <a:ext uri="{FF2B5EF4-FFF2-40B4-BE49-F238E27FC236}">
                <a16:creationId xmlns:a16="http://schemas.microsoft.com/office/drawing/2014/main" id="{CB4DB836-EEF3-104C-A442-13279EEF2B1C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A0481D-A678-024E-B09B-2EC6EB9D3EC2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3CAC4-680B-A84B-A615-47994106D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Lamport S/Key Protocol</a:t>
            </a:r>
          </a:p>
        </p:txBody>
      </p:sp>
    </p:spTree>
    <p:extLst>
      <p:ext uri="{BB962C8B-B14F-4D97-AF65-F5344CB8AC3E}">
        <p14:creationId xmlns:p14="http://schemas.microsoft.com/office/powerpoint/2010/main" val="364727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499519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8200441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Arc 5"/>
          <p:cNvSpPr/>
          <p:nvPr/>
        </p:nvSpPr>
        <p:spPr>
          <a:xfrm>
            <a:off x="3904411" y="2083136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956719" y="2755404"/>
            <a:ext cx="4243722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>
            <a:off x="2838622" y="2377657"/>
            <a:ext cx="731520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8916261" y="3994728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864425" y="3643244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User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20485" y="3645567"/>
            <a:ext cx="740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Stored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74276" y="399001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630336" y="3992337"/>
            <a:ext cx="1027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f, n, f</a:t>
            </a:r>
            <a:r>
              <a:rPr lang="en-US" sz="1600" b="1" baseline="30000" dirty="0"/>
              <a:t>n-1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55741" y="1710452"/>
            <a:ext cx="1750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1:  I am Alice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55741" y="2357527"/>
            <a:ext cx="155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Step 2:  Prove It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17416" y="2327919"/>
            <a:ext cx="9628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Step 3:</a:t>
            </a:r>
          </a:p>
          <a:p>
            <a:pPr algn="ctr"/>
            <a:r>
              <a:rPr lang="en-US" sz="1600" b="1" dirty="0"/>
              <a:t>Compute</a:t>
            </a:r>
          </a:p>
          <a:p>
            <a:pPr algn="ctr"/>
            <a:r>
              <a:rPr lang="en-US" sz="1600" b="1" dirty="0"/>
              <a:t>f</a:t>
            </a:r>
            <a:r>
              <a:rPr lang="en-US" sz="1600" b="1" baseline="30000" dirty="0"/>
              <a:t>n-2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  </a:t>
            </a:r>
          </a:p>
          <a:p>
            <a:pPr algn="ctr"/>
            <a:endParaRPr lang="en-US" sz="1600" b="1" dirty="0"/>
          </a:p>
        </p:txBody>
      </p:sp>
      <p:sp>
        <p:nvSpPr>
          <p:cNvPr id="42" name="Rectangle 41"/>
          <p:cNvSpPr/>
          <p:nvPr/>
        </p:nvSpPr>
        <p:spPr>
          <a:xfrm>
            <a:off x="1252927" y="365338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Known Function:</a:t>
            </a:r>
          </a:p>
          <a:p>
            <a:r>
              <a:rPr lang="en-US" b="1" dirty="0"/>
              <a:t>     f: integer -&gt; integer</a:t>
            </a:r>
          </a:p>
          <a:p>
            <a:r>
              <a:rPr lang="en-US" b="1" dirty="0"/>
              <a:t>Known Seed: </a:t>
            </a:r>
          </a:p>
          <a:p>
            <a:r>
              <a:rPr lang="en-US" b="1" dirty="0"/>
              <a:t>     integer </a:t>
            </a:r>
            <a:r>
              <a:rPr lang="en-US" b="1" dirty="0" err="1"/>
              <a:t>λ</a:t>
            </a:r>
            <a:endParaRPr lang="en-US" b="1" dirty="0"/>
          </a:p>
          <a:p>
            <a:r>
              <a:rPr lang="en-US" b="1" dirty="0"/>
              <a:t>Number of Rounds:</a:t>
            </a:r>
          </a:p>
          <a:p>
            <a:r>
              <a:rPr lang="en-US" b="1" dirty="0"/>
              <a:t>     n-1 = 9,999</a:t>
            </a:r>
          </a:p>
        </p:txBody>
      </p:sp>
      <p:sp>
        <p:nvSpPr>
          <p:cNvPr id="36" name="Diagonal Stripe 35">
            <a:extLst>
              <a:ext uri="{FF2B5EF4-FFF2-40B4-BE49-F238E27FC236}">
                <a16:creationId xmlns:a16="http://schemas.microsoft.com/office/drawing/2014/main" id="{CB4DB836-EEF3-104C-A442-13279EEF2B1C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A0481D-A678-024E-B09B-2EC6EB9D3EC2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3CAC4-680B-A84B-A615-47994106D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Lamport S/Key Protocol</a:t>
            </a:r>
          </a:p>
        </p:txBody>
      </p:sp>
    </p:spTree>
    <p:extLst>
      <p:ext uri="{BB962C8B-B14F-4D97-AF65-F5344CB8AC3E}">
        <p14:creationId xmlns:p14="http://schemas.microsoft.com/office/powerpoint/2010/main" val="1647526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499519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8200441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Arc 5"/>
          <p:cNvSpPr/>
          <p:nvPr/>
        </p:nvSpPr>
        <p:spPr>
          <a:xfrm>
            <a:off x="3904411" y="2083136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956719" y="2755404"/>
            <a:ext cx="4243722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>
            <a:off x="2838622" y="2377657"/>
            <a:ext cx="731520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/>
          <p:cNvSpPr/>
          <p:nvPr/>
        </p:nvSpPr>
        <p:spPr>
          <a:xfrm flipV="1">
            <a:off x="3917842" y="2260129"/>
            <a:ext cx="4328432" cy="1251476"/>
          </a:xfrm>
          <a:prstGeom prst="arc">
            <a:avLst>
              <a:gd name="adj1" fmla="val 10903474"/>
              <a:gd name="adj2" fmla="val 21518302"/>
            </a:avLst>
          </a:prstGeom>
          <a:ln w="9525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8916261" y="3994728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864425" y="3643244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User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20485" y="3645567"/>
            <a:ext cx="740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Stored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74276" y="399001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630336" y="3992337"/>
            <a:ext cx="1027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f, n, f</a:t>
            </a:r>
            <a:r>
              <a:rPr lang="en-US" sz="1600" b="1" baseline="30000" dirty="0"/>
              <a:t>n-1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55741" y="1710452"/>
            <a:ext cx="1750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1:  I am Alice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55741" y="2357527"/>
            <a:ext cx="155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Step 2:  Prove It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55741" y="3064850"/>
            <a:ext cx="1341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4:  f</a:t>
            </a:r>
            <a:r>
              <a:rPr lang="en-US" sz="1600" b="1" baseline="30000" dirty="0"/>
              <a:t>n-2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17416" y="2327919"/>
            <a:ext cx="9628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Step 3:</a:t>
            </a:r>
          </a:p>
          <a:p>
            <a:pPr algn="ctr"/>
            <a:r>
              <a:rPr lang="en-US" sz="1600" b="1" dirty="0"/>
              <a:t>Compute</a:t>
            </a:r>
          </a:p>
          <a:p>
            <a:pPr algn="ctr"/>
            <a:r>
              <a:rPr lang="en-US" sz="1600" b="1" dirty="0"/>
              <a:t>f</a:t>
            </a:r>
            <a:r>
              <a:rPr lang="en-US" sz="1600" b="1" baseline="30000" dirty="0"/>
              <a:t>n-2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  </a:t>
            </a:r>
          </a:p>
          <a:p>
            <a:pPr algn="ctr"/>
            <a:endParaRPr lang="en-US" sz="1600" b="1" dirty="0"/>
          </a:p>
        </p:txBody>
      </p:sp>
      <p:sp>
        <p:nvSpPr>
          <p:cNvPr id="42" name="Rectangle 41"/>
          <p:cNvSpPr/>
          <p:nvPr/>
        </p:nvSpPr>
        <p:spPr>
          <a:xfrm>
            <a:off x="1252927" y="365338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Known Function:</a:t>
            </a:r>
          </a:p>
          <a:p>
            <a:r>
              <a:rPr lang="en-US" b="1" dirty="0"/>
              <a:t>     f: integer -&gt; integer</a:t>
            </a:r>
          </a:p>
          <a:p>
            <a:r>
              <a:rPr lang="en-US" b="1" dirty="0"/>
              <a:t>Known Seed: </a:t>
            </a:r>
          </a:p>
          <a:p>
            <a:r>
              <a:rPr lang="en-US" b="1" dirty="0"/>
              <a:t>     integer </a:t>
            </a:r>
            <a:r>
              <a:rPr lang="en-US" b="1" dirty="0" err="1"/>
              <a:t>λ</a:t>
            </a:r>
            <a:endParaRPr lang="en-US" b="1" dirty="0"/>
          </a:p>
          <a:p>
            <a:r>
              <a:rPr lang="en-US" b="1" dirty="0"/>
              <a:t>Number of Rounds:</a:t>
            </a:r>
          </a:p>
          <a:p>
            <a:r>
              <a:rPr lang="en-US" b="1" dirty="0"/>
              <a:t>     n-1 = 9,999</a:t>
            </a:r>
          </a:p>
        </p:txBody>
      </p:sp>
      <p:sp>
        <p:nvSpPr>
          <p:cNvPr id="36" name="Diagonal Stripe 35">
            <a:extLst>
              <a:ext uri="{FF2B5EF4-FFF2-40B4-BE49-F238E27FC236}">
                <a16:creationId xmlns:a16="http://schemas.microsoft.com/office/drawing/2014/main" id="{CB4DB836-EEF3-104C-A442-13279EEF2B1C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A0481D-A678-024E-B09B-2EC6EB9D3EC2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3CAC4-680B-A84B-A615-47994106D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Lamport S/Key Protocol</a:t>
            </a:r>
          </a:p>
        </p:txBody>
      </p:sp>
    </p:spTree>
    <p:extLst>
      <p:ext uri="{BB962C8B-B14F-4D97-AF65-F5344CB8AC3E}">
        <p14:creationId xmlns:p14="http://schemas.microsoft.com/office/powerpoint/2010/main" val="2686133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499519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8200441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Arc 5"/>
          <p:cNvSpPr/>
          <p:nvPr/>
        </p:nvSpPr>
        <p:spPr>
          <a:xfrm>
            <a:off x="3904411" y="2083136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956719" y="2755404"/>
            <a:ext cx="4243722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>
            <a:off x="2838622" y="2377657"/>
            <a:ext cx="731520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/>
          <p:cNvSpPr/>
          <p:nvPr/>
        </p:nvSpPr>
        <p:spPr>
          <a:xfrm flipV="1">
            <a:off x="3917842" y="2260129"/>
            <a:ext cx="4328432" cy="1251476"/>
          </a:xfrm>
          <a:prstGeom prst="arc">
            <a:avLst>
              <a:gd name="adj1" fmla="val 10903474"/>
              <a:gd name="adj2" fmla="val 21518302"/>
            </a:avLst>
          </a:prstGeom>
          <a:ln w="9525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419576" y="2431583"/>
            <a:ext cx="1646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Step 5: </a:t>
            </a:r>
          </a:p>
          <a:p>
            <a:pPr algn="ctr"/>
            <a:r>
              <a:rPr lang="en-US" sz="1600" b="1" dirty="0"/>
              <a:t>Compute</a:t>
            </a:r>
          </a:p>
          <a:p>
            <a:pPr algn="ctr"/>
            <a:r>
              <a:rPr lang="en-US" sz="1600" b="1" dirty="0"/>
              <a:t>f(f</a:t>
            </a:r>
            <a:r>
              <a:rPr lang="en-US" sz="1600" b="1" baseline="30000" dirty="0"/>
              <a:t>n-2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)) = f</a:t>
            </a:r>
            <a:r>
              <a:rPr lang="en-US" sz="1600" b="1" baseline="30000" dirty="0"/>
              <a:t>n-1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</a:t>
            </a:r>
          </a:p>
          <a:p>
            <a:pPr algn="ctr"/>
            <a:r>
              <a:rPr lang="en-US" sz="1600" b="1" dirty="0"/>
              <a:t>locally</a:t>
            </a:r>
          </a:p>
        </p:txBody>
      </p:sp>
      <p:sp>
        <p:nvSpPr>
          <p:cNvPr id="13" name="Arc 12"/>
          <p:cNvSpPr/>
          <p:nvPr/>
        </p:nvSpPr>
        <p:spPr>
          <a:xfrm flipH="1">
            <a:off x="8618229" y="2338783"/>
            <a:ext cx="726239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8916261" y="3994728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864425" y="3643244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User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20485" y="3645567"/>
            <a:ext cx="740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Stored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74276" y="399001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630336" y="3992337"/>
            <a:ext cx="1027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f, n, f</a:t>
            </a:r>
            <a:r>
              <a:rPr lang="en-US" sz="1600" b="1" baseline="30000" dirty="0"/>
              <a:t>n-1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55741" y="1710452"/>
            <a:ext cx="1750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1:  I am Alice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55741" y="2357527"/>
            <a:ext cx="155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Step 2:  Prove It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55741" y="3064850"/>
            <a:ext cx="1341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4:  f</a:t>
            </a:r>
            <a:r>
              <a:rPr lang="en-US" sz="1600" b="1" baseline="30000" dirty="0"/>
              <a:t>n-2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17416" y="2327919"/>
            <a:ext cx="9628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Step 3:</a:t>
            </a:r>
          </a:p>
          <a:p>
            <a:pPr algn="ctr"/>
            <a:r>
              <a:rPr lang="en-US" sz="1600" b="1" dirty="0"/>
              <a:t>Compute</a:t>
            </a:r>
          </a:p>
          <a:p>
            <a:pPr algn="ctr"/>
            <a:r>
              <a:rPr lang="en-US" sz="1600" b="1" dirty="0"/>
              <a:t>f</a:t>
            </a:r>
            <a:r>
              <a:rPr lang="en-US" sz="1600" b="1" baseline="30000" dirty="0"/>
              <a:t>n-2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  </a:t>
            </a:r>
          </a:p>
          <a:p>
            <a:pPr algn="ctr"/>
            <a:endParaRPr lang="en-US" sz="1600" b="1" dirty="0"/>
          </a:p>
        </p:txBody>
      </p:sp>
      <p:sp>
        <p:nvSpPr>
          <p:cNvPr id="42" name="Rectangle 41"/>
          <p:cNvSpPr/>
          <p:nvPr/>
        </p:nvSpPr>
        <p:spPr>
          <a:xfrm>
            <a:off x="1252927" y="365338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Known Function:</a:t>
            </a:r>
          </a:p>
          <a:p>
            <a:r>
              <a:rPr lang="en-US" b="1" dirty="0"/>
              <a:t>     f: integer -&gt; integer</a:t>
            </a:r>
          </a:p>
          <a:p>
            <a:r>
              <a:rPr lang="en-US" b="1" dirty="0"/>
              <a:t>Known Seed: </a:t>
            </a:r>
          </a:p>
          <a:p>
            <a:r>
              <a:rPr lang="en-US" b="1" dirty="0"/>
              <a:t>     integer </a:t>
            </a:r>
            <a:r>
              <a:rPr lang="en-US" b="1" dirty="0" err="1"/>
              <a:t>λ</a:t>
            </a:r>
            <a:endParaRPr lang="en-US" b="1" dirty="0"/>
          </a:p>
          <a:p>
            <a:r>
              <a:rPr lang="en-US" b="1" dirty="0"/>
              <a:t>Number of Rounds:</a:t>
            </a:r>
          </a:p>
          <a:p>
            <a:r>
              <a:rPr lang="en-US" b="1" dirty="0"/>
              <a:t>     n-1 = 9,999</a:t>
            </a:r>
          </a:p>
        </p:txBody>
      </p:sp>
      <p:sp>
        <p:nvSpPr>
          <p:cNvPr id="36" name="Diagonal Stripe 35">
            <a:extLst>
              <a:ext uri="{FF2B5EF4-FFF2-40B4-BE49-F238E27FC236}">
                <a16:creationId xmlns:a16="http://schemas.microsoft.com/office/drawing/2014/main" id="{CB4DB836-EEF3-104C-A442-13279EEF2B1C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A0481D-A678-024E-B09B-2EC6EB9D3EC2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3CAC4-680B-A84B-A615-47994106D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Lamport S/Key Protocol</a:t>
            </a:r>
          </a:p>
        </p:txBody>
      </p:sp>
    </p:spTree>
    <p:extLst>
      <p:ext uri="{BB962C8B-B14F-4D97-AF65-F5344CB8AC3E}">
        <p14:creationId xmlns:p14="http://schemas.microsoft.com/office/powerpoint/2010/main" val="2258688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499519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8200441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Arc 5"/>
          <p:cNvSpPr/>
          <p:nvPr/>
        </p:nvSpPr>
        <p:spPr>
          <a:xfrm>
            <a:off x="3904411" y="2083136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956719" y="2755404"/>
            <a:ext cx="4243722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>
            <a:off x="2838622" y="2377657"/>
            <a:ext cx="731520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/>
          <p:cNvSpPr/>
          <p:nvPr/>
        </p:nvSpPr>
        <p:spPr>
          <a:xfrm flipV="1">
            <a:off x="3917842" y="2260129"/>
            <a:ext cx="4328432" cy="1251476"/>
          </a:xfrm>
          <a:prstGeom prst="arc">
            <a:avLst>
              <a:gd name="adj1" fmla="val 10903474"/>
              <a:gd name="adj2" fmla="val 21518302"/>
            </a:avLst>
          </a:prstGeom>
          <a:ln w="9525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419576" y="2431583"/>
            <a:ext cx="1646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Step 5: </a:t>
            </a:r>
          </a:p>
          <a:p>
            <a:pPr algn="ctr"/>
            <a:r>
              <a:rPr lang="en-US" sz="1600" b="1" dirty="0"/>
              <a:t>Compute</a:t>
            </a:r>
          </a:p>
          <a:p>
            <a:pPr algn="ctr"/>
            <a:r>
              <a:rPr lang="en-US" sz="1600" b="1" dirty="0"/>
              <a:t>f(f</a:t>
            </a:r>
            <a:r>
              <a:rPr lang="en-US" sz="1600" b="1" baseline="30000" dirty="0"/>
              <a:t>n-2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)) = f</a:t>
            </a:r>
            <a:r>
              <a:rPr lang="en-US" sz="1600" b="1" baseline="30000" dirty="0"/>
              <a:t>n-1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</a:t>
            </a:r>
          </a:p>
          <a:p>
            <a:pPr algn="ctr"/>
            <a:r>
              <a:rPr lang="en-US" sz="1600" b="1" dirty="0"/>
              <a:t>locally</a:t>
            </a:r>
          </a:p>
        </p:txBody>
      </p:sp>
      <p:sp>
        <p:nvSpPr>
          <p:cNvPr id="13" name="Arc 12"/>
          <p:cNvSpPr/>
          <p:nvPr/>
        </p:nvSpPr>
        <p:spPr>
          <a:xfrm flipH="1">
            <a:off x="8618229" y="2338783"/>
            <a:ext cx="726239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flipV="1">
            <a:off x="3629109" y="2264564"/>
            <a:ext cx="4899155" cy="1920857"/>
          </a:xfrm>
          <a:prstGeom prst="arc">
            <a:avLst>
              <a:gd name="adj1" fmla="val 10513712"/>
              <a:gd name="adj2" fmla="val 264181"/>
            </a:avLst>
          </a:prstGeom>
          <a:ln w="9525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155741" y="3735570"/>
            <a:ext cx="1769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6: Hello, Alice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8916261" y="3994728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864425" y="3643244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User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20485" y="3645567"/>
            <a:ext cx="740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Stored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74276" y="399001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630336" y="3992337"/>
            <a:ext cx="1027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f, n, f</a:t>
            </a:r>
            <a:r>
              <a:rPr lang="en-US" sz="1600" b="1" baseline="30000" dirty="0"/>
              <a:t>n-1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55741" y="1710452"/>
            <a:ext cx="1750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1:  I am Alice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55741" y="2357527"/>
            <a:ext cx="155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Step 2:  Prove It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55741" y="3064850"/>
            <a:ext cx="1341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4:  f</a:t>
            </a:r>
            <a:r>
              <a:rPr lang="en-US" sz="1600" b="1" baseline="30000" dirty="0"/>
              <a:t>n-2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17416" y="2327919"/>
            <a:ext cx="9628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Step 3:</a:t>
            </a:r>
          </a:p>
          <a:p>
            <a:pPr algn="ctr"/>
            <a:r>
              <a:rPr lang="en-US" sz="1600" b="1" dirty="0"/>
              <a:t>Compute</a:t>
            </a:r>
          </a:p>
          <a:p>
            <a:pPr algn="ctr"/>
            <a:r>
              <a:rPr lang="en-US" sz="1600" b="1" dirty="0"/>
              <a:t>f</a:t>
            </a:r>
            <a:r>
              <a:rPr lang="en-US" sz="1600" b="1" baseline="30000" dirty="0"/>
              <a:t>n-2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  </a:t>
            </a:r>
          </a:p>
          <a:p>
            <a:pPr algn="ctr"/>
            <a:endParaRPr lang="en-US" sz="1600" b="1" dirty="0"/>
          </a:p>
        </p:txBody>
      </p:sp>
      <p:sp>
        <p:nvSpPr>
          <p:cNvPr id="42" name="Rectangle 41"/>
          <p:cNvSpPr/>
          <p:nvPr/>
        </p:nvSpPr>
        <p:spPr>
          <a:xfrm>
            <a:off x="1252927" y="365338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Known Function:</a:t>
            </a:r>
          </a:p>
          <a:p>
            <a:r>
              <a:rPr lang="en-US" b="1" dirty="0"/>
              <a:t>     f: integer -&gt; integer</a:t>
            </a:r>
          </a:p>
          <a:p>
            <a:r>
              <a:rPr lang="en-US" b="1" dirty="0"/>
              <a:t>Known Seed: </a:t>
            </a:r>
          </a:p>
          <a:p>
            <a:r>
              <a:rPr lang="en-US" b="1" dirty="0"/>
              <a:t>     integer </a:t>
            </a:r>
            <a:r>
              <a:rPr lang="en-US" b="1" dirty="0" err="1"/>
              <a:t>λ</a:t>
            </a:r>
            <a:endParaRPr lang="en-US" b="1" dirty="0"/>
          </a:p>
          <a:p>
            <a:r>
              <a:rPr lang="en-US" b="1" dirty="0"/>
              <a:t>Number of Rounds:</a:t>
            </a:r>
          </a:p>
          <a:p>
            <a:r>
              <a:rPr lang="en-US" b="1" dirty="0"/>
              <a:t>     n-1 = 9,999</a:t>
            </a:r>
          </a:p>
        </p:txBody>
      </p:sp>
      <p:sp>
        <p:nvSpPr>
          <p:cNvPr id="36" name="Diagonal Stripe 35">
            <a:extLst>
              <a:ext uri="{FF2B5EF4-FFF2-40B4-BE49-F238E27FC236}">
                <a16:creationId xmlns:a16="http://schemas.microsoft.com/office/drawing/2014/main" id="{CB4DB836-EEF3-104C-A442-13279EEF2B1C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A0481D-A678-024E-B09B-2EC6EB9D3EC2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3CAC4-680B-A84B-A615-47994106D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Lamport S/Key Protocol</a:t>
            </a:r>
          </a:p>
        </p:txBody>
      </p:sp>
    </p:spTree>
    <p:extLst>
      <p:ext uri="{BB962C8B-B14F-4D97-AF65-F5344CB8AC3E}">
        <p14:creationId xmlns:p14="http://schemas.microsoft.com/office/powerpoint/2010/main" val="3852685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29082" y="1435408"/>
            <a:ext cx="6932154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/>
              <a:t>Required Week Six Readings</a:t>
            </a:r>
            <a:endParaRPr lang="en-US" sz="3600" b="1" dirty="0"/>
          </a:p>
          <a:p>
            <a:endParaRPr lang="en-US" sz="2800" b="1" dirty="0"/>
          </a:p>
          <a:p>
            <a:r>
              <a:rPr lang="en-US" sz="2400" b="1" dirty="0"/>
              <a:t>1. “Why Cryptosystems Fail,” Ross Anderson</a:t>
            </a:r>
          </a:p>
          <a:p>
            <a:r>
              <a:rPr lang="en-US" sz="2400" b="1" dirty="0"/>
              <a:t>https://www.cl.cam.ac.uk/~rja14/Papers/wcf.pdf</a:t>
            </a:r>
          </a:p>
          <a:p>
            <a:endParaRPr lang="en-US" sz="2400" b="1" dirty="0"/>
          </a:p>
          <a:p>
            <a:r>
              <a:rPr lang="en-US" sz="2400" b="1" i="1" dirty="0"/>
              <a:t>2. </a:t>
            </a:r>
            <a:r>
              <a:rPr lang="en-US" sz="2400" b="1" dirty="0"/>
              <a:t>Finish Reading “</a:t>
            </a:r>
            <a:r>
              <a:rPr lang="en-US" sz="2400" b="1" i="1" dirty="0"/>
              <a:t>From CIA to APT: An Introduction” </a:t>
            </a:r>
          </a:p>
          <a:p>
            <a:r>
              <a:rPr lang="en-US" sz="2400" b="1" i="1" dirty="0"/>
              <a:t>to Cyber Security</a:t>
            </a:r>
            <a:r>
              <a:rPr lang="en-US" sz="2400" b="1" dirty="0"/>
              <a:t>, E. Amoroso &amp; M. Amoroso </a:t>
            </a:r>
          </a:p>
          <a:p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13174-61ED-7849-A626-14C1174A48BC}"/>
              </a:ext>
            </a:extLst>
          </p:cNvPr>
          <p:cNvSpPr txBox="1"/>
          <p:nvPr/>
        </p:nvSpPr>
        <p:spPr>
          <a:xfrm>
            <a:off x="4293936" y="5354321"/>
            <a:ext cx="36041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Twitter: @hashtag_cyber</a:t>
            </a:r>
          </a:p>
          <a:p>
            <a:pPr algn="ctr"/>
            <a:r>
              <a:rPr lang="en-US" sz="2400" b="1" dirty="0"/>
              <a:t>LinkedIn: Edward Amoroso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A89195CA-C036-3E4E-9D3E-A8F748C05DD8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E48FB-410C-2F4A-BB39-9FE7DCEBEAD1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4205820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499519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8200441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Arc 5"/>
          <p:cNvSpPr/>
          <p:nvPr/>
        </p:nvSpPr>
        <p:spPr>
          <a:xfrm>
            <a:off x="3904411" y="2083136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956719" y="2755404"/>
            <a:ext cx="4243722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>
            <a:off x="2838622" y="2377657"/>
            <a:ext cx="731520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/>
          <p:cNvSpPr/>
          <p:nvPr/>
        </p:nvSpPr>
        <p:spPr>
          <a:xfrm flipV="1">
            <a:off x="3917842" y="2260129"/>
            <a:ext cx="4328432" cy="1251476"/>
          </a:xfrm>
          <a:prstGeom prst="arc">
            <a:avLst>
              <a:gd name="adj1" fmla="val 10903474"/>
              <a:gd name="adj2" fmla="val 21518302"/>
            </a:avLst>
          </a:prstGeom>
          <a:ln w="9525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419576" y="2431583"/>
            <a:ext cx="1646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Step 5: </a:t>
            </a:r>
          </a:p>
          <a:p>
            <a:pPr algn="ctr"/>
            <a:r>
              <a:rPr lang="en-US" sz="1600" b="1" dirty="0"/>
              <a:t>Compute</a:t>
            </a:r>
          </a:p>
          <a:p>
            <a:pPr algn="ctr"/>
            <a:r>
              <a:rPr lang="en-US" sz="1600" b="1" dirty="0"/>
              <a:t>f(f</a:t>
            </a:r>
            <a:r>
              <a:rPr lang="en-US" sz="1600" b="1" baseline="30000" dirty="0"/>
              <a:t>n-3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)) = f</a:t>
            </a:r>
            <a:r>
              <a:rPr lang="en-US" sz="1600" b="1" baseline="30000" dirty="0"/>
              <a:t>n-2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</a:t>
            </a:r>
          </a:p>
          <a:p>
            <a:pPr algn="ctr"/>
            <a:r>
              <a:rPr lang="en-US" sz="1600" b="1" dirty="0"/>
              <a:t>locally</a:t>
            </a:r>
          </a:p>
        </p:txBody>
      </p:sp>
      <p:sp>
        <p:nvSpPr>
          <p:cNvPr id="13" name="Arc 12"/>
          <p:cNvSpPr/>
          <p:nvPr/>
        </p:nvSpPr>
        <p:spPr>
          <a:xfrm flipH="1">
            <a:off x="8618229" y="2338783"/>
            <a:ext cx="726239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flipV="1">
            <a:off x="3629109" y="2264564"/>
            <a:ext cx="4899155" cy="1920857"/>
          </a:xfrm>
          <a:prstGeom prst="arc">
            <a:avLst>
              <a:gd name="adj1" fmla="val 10513712"/>
              <a:gd name="adj2" fmla="val 264181"/>
            </a:avLst>
          </a:prstGeom>
          <a:ln w="9525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155741" y="3735570"/>
            <a:ext cx="1769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6: Hello, Alice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8916261" y="3994728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864425" y="3643244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User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20485" y="3645567"/>
            <a:ext cx="740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Stored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74276" y="399001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630336" y="3992337"/>
            <a:ext cx="1027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f, n, f</a:t>
            </a:r>
            <a:r>
              <a:rPr lang="en-US" sz="1600" b="1" baseline="30000" dirty="0"/>
              <a:t>n-1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55741" y="1710452"/>
            <a:ext cx="1750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1:  I am Alice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55741" y="2357527"/>
            <a:ext cx="155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Step 2:  Prove It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55741" y="3064850"/>
            <a:ext cx="1341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4:  f</a:t>
            </a:r>
            <a:r>
              <a:rPr lang="en-US" sz="1600" b="1" baseline="30000" dirty="0"/>
              <a:t>n-3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17416" y="2327919"/>
            <a:ext cx="9628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Step 3:</a:t>
            </a:r>
          </a:p>
          <a:p>
            <a:pPr algn="ctr"/>
            <a:r>
              <a:rPr lang="en-US" sz="1600" b="1" dirty="0"/>
              <a:t>Compute</a:t>
            </a:r>
          </a:p>
          <a:p>
            <a:pPr algn="ctr"/>
            <a:r>
              <a:rPr lang="en-US" sz="1600" b="1" dirty="0"/>
              <a:t>f</a:t>
            </a:r>
            <a:r>
              <a:rPr lang="en-US" sz="1600" b="1" baseline="30000" dirty="0"/>
              <a:t>n-3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  </a:t>
            </a:r>
          </a:p>
          <a:p>
            <a:pPr algn="ctr"/>
            <a:endParaRPr lang="en-US" sz="1600" b="1" dirty="0"/>
          </a:p>
        </p:txBody>
      </p:sp>
      <p:sp>
        <p:nvSpPr>
          <p:cNvPr id="42" name="Rectangle 41"/>
          <p:cNvSpPr/>
          <p:nvPr/>
        </p:nvSpPr>
        <p:spPr>
          <a:xfrm>
            <a:off x="1252927" y="365338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Known Function:</a:t>
            </a:r>
          </a:p>
          <a:p>
            <a:r>
              <a:rPr lang="en-US" b="1" dirty="0"/>
              <a:t>     f: integer -&gt; integer</a:t>
            </a:r>
          </a:p>
          <a:p>
            <a:r>
              <a:rPr lang="en-US" b="1" dirty="0"/>
              <a:t>Known Seed: </a:t>
            </a:r>
          </a:p>
          <a:p>
            <a:r>
              <a:rPr lang="en-US" b="1" dirty="0"/>
              <a:t>     integer </a:t>
            </a:r>
            <a:r>
              <a:rPr lang="en-US" b="1" dirty="0" err="1"/>
              <a:t>λ</a:t>
            </a:r>
            <a:endParaRPr lang="en-US" b="1" dirty="0"/>
          </a:p>
          <a:p>
            <a:r>
              <a:rPr lang="en-US" b="1" dirty="0"/>
              <a:t>Number of Rounds:</a:t>
            </a:r>
          </a:p>
          <a:p>
            <a:r>
              <a:rPr lang="en-US" b="1" dirty="0"/>
              <a:t>     n-1 = 9,998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344A45-B396-1648-82F0-8CA589103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2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Lamport S/Key Protocol</a:t>
            </a:r>
          </a:p>
        </p:txBody>
      </p:sp>
      <p:sp>
        <p:nvSpPr>
          <p:cNvPr id="36" name="Diagonal Stripe 35">
            <a:extLst>
              <a:ext uri="{FF2B5EF4-FFF2-40B4-BE49-F238E27FC236}">
                <a16:creationId xmlns:a16="http://schemas.microsoft.com/office/drawing/2014/main" id="{595920D4-3EAE-7341-8579-5556C11239AC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9E2584-353B-6C4F-9499-7C8893290CB3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56810F2-BA8D-2948-BC55-3AFC2E77206D}"/>
              </a:ext>
            </a:extLst>
          </p:cNvPr>
          <p:cNvSpPr/>
          <p:nvPr/>
        </p:nvSpPr>
        <p:spPr>
          <a:xfrm>
            <a:off x="10024533" y="3942262"/>
            <a:ext cx="522785" cy="43339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6DB713C-1535-2248-849A-CBADB0CD5299}"/>
              </a:ext>
            </a:extLst>
          </p:cNvPr>
          <p:cNvCxnSpPr>
            <a:cxnSpLocks/>
            <a:endCxn id="38" idx="3"/>
          </p:cNvCxnSpPr>
          <p:nvPr/>
        </p:nvCxnSpPr>
        <p:spPr>
          <a:xfrm flipV="1">
            <a:off x="6925264" y="4312189"/>
            <a:ext cx="3175829" cy="40202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A4C4E70-313D-0F48-BD8A-4ADA530D612B}"/>
              </a:ext>
            </a:extLst>
          </p:cNvPr>
          <p:cNvSpPr txBox="1"/>
          <p:nvPr/>
        </p:nvSpPr>
        <p:spPr>
          <a:xfrm>
            <a:off x="5602543" y="4581497"/>
            <a:ext cx="845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 f</a:t>
            </a:r>
            <a:r>
              <a:rPr lang="en-US" b="1" baseline="30000" dirty="0"/>
              <a:t>n-1</a:t>
            </a:r>
            <a:r>
              <a:rPr lang="en-US" b="1" dirty="0"/>
              <a:t>(</a:t>
            </a:r>
            <a:r>
              <a:rPr lang="en-US" b="1" dirty="0" err="1"/>
              <a:t>λ</a:t>
            </a:r>
            <a:r>
              <a:rPr lang="en-US" b="1" dirty="0"/>
              <a:t>) </a:t>
            </a:r>
          </a:p>
          <a:p>
            <a:pPr algn="ctr"/>
            <a:r>
              <a:rPr lang="en-US" b="1" dirty="0"/>
              <a:t>stored </a:t>
            </a:r>
          </a:p>
        </p:txBody>
      </p:sp>
    </p:spTree>
    <p:extLst>
      <p:ext uri="{BB962C8B-B14F-4D97-AF65-F5344CB8AC3E}">
        <p14:creationId xmlns:p14="http://schemas.microsoft.com/office/powerpoint/2010/main" val="3384387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499519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8200441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8916261" y="3994728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864425" y="3643244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User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20485" y="3645567"/>
            <a:ext cx="740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Stored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74276" y="399001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630336" y="3992337"/>
            <a:ext cx="1027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f, n, f</a:t>
            </a:r>
            <a:r>
              <a:rPr lang="en-US" sz="1600" b="1" baseline="30000" dirty="0"/>
              <a:t>n-2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252927" y="365338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Known Function:</a:t>
            </a:r>
          </a:p>
          <a:p>
            <a:r>
              <a:rPr lang="en-US" b="1" dirty="0"/>
              <a:t>     f: integer -&gt; integer</a:t>
            </a:r>
          </a:p>
          <a:p>
            <a:r>
              <a:rPr lang="en-US" b="1" dirty="0"/>
              <a:t>Known Seed: </a:t>
            </a:r>
          </a:p>
          <a:p>
            <a:r>
              <a:rPr lang="en-US" b="1" dirty="0"/>
              <a:t>     integer </a:t>
            </a:r>
            <a:r>
              <a:rPr lang="en-US" b="1" dirty="0" err="1"/>
              <a:t>λ</a:t>
            </a:r>
            <a:endParaRPr lang="en-US" b="1" dirty="0"/>
          </a:p>
          <a:p>
            <a:r>
              <a:rPr lang="en-US" b="1" dirty="0"/>
              <a:t>Number of Rounds:</a:t>
            </a:r>
          </a:p>
          <a:p>
            <a:r>
              <a:rPr lang="en-US" b="1" dirty="0"/>
              <a:t>     n-2 = 9,998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344A45-B396-1648-82F0-8CA589103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2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Lamport S/Key Protocol</a:t>
            </a:r>
          </a:p>
        </p:txBody>
      </p:sp>
      <p:sp>
        <p:nvSpPr>
          <p:cNvPr id="36" name="Diagonal Stripe 35">
            <a:extLst>
              <a:ext uri="{FF2B5EF4-FFF2-40B4-BE49-F238E27FC236}">
                <a16:creationId xmlns:a16="http://schemas.microsoft.com/office/drawing/2014/main" id="{595920D4-3EAE-7341-8579-5556C11239AC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9E2584-353B-6C4F-9499-7C8893290CB3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56810F2-BA8D-2948-BC55-3AFC2E77206D}"/>
              </a:ext>
            </a:extLst>
          </p:cNvPr>
          <p:cNvSpPr/>
          <p:nvPr/>
        </p:nvSpPr>
        <p:spPr>
          <a:xfrm>
            <a:off x="10024533" y="3942262"/>
            <a:ext cx="522785" cy="43339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6DB713C-1535-2248-849A-CBADB0CD5299}"/>
              </a:ext>
            </a:extLst>
          </p:cNvPr>
          <p:cNvCxnSpPr>
            <a:cxnSpLocks/>
            <a:endCxn id="38" idx="3"/>
          </p:cNvCxnSpPr>
          <p:nvPr/>
        </p:nvCxnSpPr>
        <p:spPr>
          <a:xfrm flipV="1">
            <a:off x="6925264" y="4312189"/>
            <a:ext cx="3175829" cy="40202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A4C4E70-313D-0F48-BD8A-4ADA530D612B}"/>
              </a:ext>
            </a:extLst>
          </p:cNvPr>
          <p:cNvSpPr txBox="1"/>
          <p:nvPr/>
        </p:nvSpPr>
        <p:spPr>
          <a:xfrm>
            <a:off x="5225902" y="4581497"/>
            <a:ext cx="15990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 f</a:t>
            </a:r>
            <a:r>
              <a:rPr lang="en-US" b="1" baseline="30000" dirty="0"/>
              <a:t>n-2</a:t>
            </a:r>
            <a:r>
              <a:rPr lang="en-US" b="1" dirty="0"/>
              <a:t>(</a:t>
            </a:r>
            <a:r>
              <a:rPr lang="en-US" b="1" dirty="0" err="1"/>
              <a:t>λ</a:t>
            </a:r>
            <a:r>
              <a:rPr lang="en-US" b="1" dirty="0"/>
              <a:t>) </a:t>
            </a:r>
          </a:p>
          <a:p>
            <a:pPr algn="ctr"/>
            <a:r>
              <a:rPr lang="en-US" b="1" dirty="0"/>
              <a:t>now stored </a:t>
            </a:r>
          </a:p>
          <a:p>
            <a:pPr algn="ctr"/>
            <a:r>
              <a:rPr lang="en-US" b="1" dirty="0"/>
              <a:t>(decremented)</a:t>
            </a:r>
          </a:p>
        </p:txBody>
      </p:sp>
    </p:spTree>
    <p:extLst>
      <p:ext uri="{BB962C8B-B14F-4D97-AF65-F5344CB8AC3E}">
        <p14:creationId xmlns:p14="http://schemas.microsoft.com/office/powerpoint/2010/main" val="1331077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7006722" y="2415556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</a:t>
            </a:r>
            <a:r>
              <a:rPr lang="en-US" sz="2000" b="1" baseline="30000" dirty="0"/>
              <a:t>n</a:t>
            </a:r>
            <a:r>
              <a:rPr lang="en-US" sz="2000" b="1" dirty="0"/>
              <a:t>(</a:t>
            </a:r>
            <a:r>
              <a:rPr lang="en-US" sz="2000" b="1" dirty="0" err="1"/>
              <a:t>λ</a:t>
            </a:r>
            <a:r>
              <a:rPr lang="en-US" sz="2000" b="1" dirty="0"/>
              <a:t>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185971" y="2415556"/>
            <a:ext cx="1063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Round 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966606" y="1542444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b="1" dirty="0"/>
          </a:p>
          <a:p>
            <a:r>
              <a:rPr lang="en-US" sz="2000" b="1" dirty="0"/>
              <a:t>Input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2031" y="1542444"/>
            <a:ext cx="952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 </a:t>
            </a:r>
          </a:p>
          <a:p>
            <a:r>
              <a:rPr lang="en-US" sz="2000" b="1" dirty="0"/>
              <a:t>Output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26292" y="2415556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-</a:t>
            </a:r>
          </a:p>
        </p:txBody>
      </p:sp>
      <p:sp>
        <p:nvSpPr>
          <p:cNvPr id="22" name="Diagonal Stripe 21">
            <a:extLst>
              <a:ext uri="{FF2B5EF4-FFF2-40B4-BE49-F238E27FC236}">
                <a16:creationId xmlns:a16="http://schemas.microsoft.com/office/drawing/2014/main" id="{01F1B28D-FBFB-3B4F-B9AC-351B806DD380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F6DA91-C406-EB48-BFAC-C256E97D81E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74E035-8883-B348-A1D8-27DE8474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Lamport S/Key Protocol – Analysis </a:t>
            </a:r>
          </a:p>
        </p:txBody>
      </p:sp>
    </p:spTree>
    <p:extLst>
      <p:ext uri="{BB962C8B-B14F-4D97-AF65-F5344CB8AC3E}">
        <p14:creationId xmlns:p14="http://schemas.microsoft.com/office/powerpoint/2010/main" val="2499836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7006722" y="2415556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</a:t>
            </a:r>
            <a:r>
              <a:rPr lang="en-US" sz="2000" b="1" baseline="30000" dirty="0"/>
              <a:t>n</a:t>
            </a:r>
            <a:r>
              <a:rPr lang="en-US" sz="2000" b="1" dirty="0"/>
              <a:t>(</a:t>
            </a:r>
            <a:r>
              <a:rPr lang="en-US" sz="2000" b="1" dirty="0" err="1"/>
              <a:t>λ</a:t>
            </a:r>
            <a:r>
              <a:rPr lang="en-US" sz="2000" b="1" dirty="0"/>
              <a:t>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185971" y="2415556"/>
            <a:ext cx="1063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Round 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966606" y="1542444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b="1" dirty="0"/>
          </a:p>
          <a:p>
            <a:r>
              <a:rPr lang="en-US" sz="2000" b="1" dirty="0"/>
              <a:t>Input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2031" y="1542444"/>
            <a:ext cx="952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 </a:t>
            </a:r>
          </a:p>
          <a:p>
            <a:r>
              <a:rPr lang="en-US" sz="2000" b="1" dirty="0"/>
              <a:t>Output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26292" y="2415556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-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936991" y="3053731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</a:t>
            </a:r>
            <a:r>
              <a:rPr lang="en-US" sz="2000" b="1" baseline="30000" dirty="0"/>
              <a:t>n-1</a:t>
            </a:r>
            <a:r>
              <a:rPr lang="en-US" sz="2000" b="1" dirty="0"/>
              <a:t>(</a:t>
            </a:r>
            <a:r>
              <a:rPr lang="en-US" sz="2000" b="1" dirty="0" err="1"/>
              <a:t>λ</a:t>
            </a:r>
            <a:r>
              <a:rPr lang="en-US" sz="2000" b="1" dirty="0"/>
              <a:t>)</a:t>
            </a:r>
          </a:p>
        </p:txBody>
      </p:sp>
      <p:sp>
        <p:nvSpPr>
          <p:cNvPr id="22" name="Diagonal Stripe 21">
            <a:extLst>
              <a:ext uri="{FF2B5EF4-FFF2-40B4-BE49-F238E27FC236}">
                <a16:creationId xmlns:a16="http://schemas.microsoft.com/office/drawing/2014/main" id="{01F1B28D-FBFB-3B4F-B9AC-351B806DD380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F6DA91-C406-EB48-BFAC-C256E97D81E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74E035-8883-B348-A1D8-27DE8474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Lamport S/Key Protocol – Analysis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F4D350-92D1-B74B-8BB3-1273AC4AC9B7}"/>
              </a:ext>
            </a:extLst>
          </p:cNvPr>
          <p:cNvSpPr txBox="1"/>
          <p:nvPr/>
        </p:nvSpPr>
        <p:spPr>
          <a:xfrm>
            <a:off x="3189781" y="3053731"/>
            <a:ext cx="1063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Round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D5FEB3-9B55-334D-A6FD-0FB4721B34EC}"/>
              </a:ext>
            </a:extLst>
          </p:cNvPr>
          <p:cNvSpPr txBox="1"/>
          <p:nvPr/>
        </p:nvSpPr>
        <p:spPr>
          <a:xfrm>
            <a:off x="8342435" y="3053731"/>
            <a:ext cx="1784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Note:</a:t>
            </a:r>
          </a:p>
          <a:p>
            <a:r>
              <a:rPr lang="en-US" sz="2000" b="1" dirty="0"/>
              <a:t>f(f</a:t>
            </a:r>
            <a:r>
              <a:rPr lang="en-US" sz="2000" b="1" baseline="30000" dirty="0"/>
              <a:t>n-1</a:t>
            </a:r>
            <a:r>
              <a:rPr lang="en-US" sz="2000" b="1" dirty="0"/>
              <a:t>(</a:t>
            </a:r>
            <a:r>
              <a:rPr lang="en-US" sz="2000" b="1" dirty="0" err="1"/>
              <a:t>λ</a:t>
            </a:r>
            <a:r>
              <a:rPr lang="en-US" sz="2000" b="1" dirty="0"/>
              <a:t>)) =  </a:t>
            </a:r>
            <a:r>
              <a:rPr lang="en-US" sz="2000" b="1" dirty="0" err="1"/>
              <a:t>f</a:t>
            </a:r>
            <a:r>
              <a:rPr lang="en-US" sz="2000" b="1" baseline="30000" dirty="0" err="1"/>
              <a:t>n</a:t>
            </a:r>
            <a:r>
              <a:rPr lang="en-US" sz="2000" b="1" dirty="0"/>
              <a:t>(</a:t>
            </a:r>
            <a:r>
              <a:rPr lang="en-US" sz="2000" b="1" dirty="0" err="1"/>
              <a:t>λ</a:t>
            </a:r>
            <a:r>
              <a:rPr lang="en-US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99564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7006722" y="2415556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</a:t>
            </a:r>
            <a:r>
              <a:rPr lang="en-US" sz="2000" b="1" baseline="30000" dirty="0"/>
              <a:t>n</a:t>
            </a:r>
            <a:r>
              <a:rPr lang="en-US" sz="2000" b="1" dirty="0"/>
              <a:t>(</a:t>
            </a:r>
            <a:r>
              <a:rPr lang="en-US" sz="2000" b="1" dirty="0" err="1"/>
              <a:t>λ</a:t>
            </a:r>
            <a:r>
              <a:rPr lang="en-US" sz="2000" b="1" dirty="0"/>
              <a:t>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185971" y="2415556"/>
            <a:ext cx="1063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Round 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966606" y="1542444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b="1" dirty="0"/>
          </a:p>
          <a:p>
            <a:r>
              <a:rPr lang="en-US" sz="2000" b="1" dirty="0"/>
              <a:t>Input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2031" y="1542444"/>
            <a:ext cx="952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 </a:t>
            </a:r>
          </a:p>
          <a:p>
            <a:r>
              <a:rPr lang="en-US" sz="2000" b="1" dirty="0"/>
              <a:t>Output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936991" y="3053731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</a:t>
            </a:r>
            <a:r>
              <a:rPr lang="en-US" sz="2000" b="1" baseline="30000" dirty="0"/>
              <a:t>n-1</a:t>
            </a:r>
            <a:r>
              <a:rPr lang="en-US" sz="2000" b="1" dirty="0"/>
              <a:t>(</a:t>
            </a:r>
            <a:r>
              <a:rPr lang="en-US" sz="2000" b="1" dirty="0" err="1"/>
              <a:t>λ</a:t>
            </a:r>
            <a:r>
              <a:rPr lang="en-US" sz="2000" b="1" dirty="0"/>
              <a:t>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189781" y="3053731"/>
            <a:ext cx="1063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Round 2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H="1" flipV="1">
            <a:off x="5704638" y="2689861"/>
            <a:ext cx="1151203" cy="527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iagonal Stripe 21">
            <a:extLst>
              <a:ext uri="{FF2B5EF4-FFF2-40B4-BE49-F238E27FC236}">
                <a16:creationId xmlns:a16="http://schemas.microsoft.com/office/drawing/2014/main" id="{01F1B28D-FBFB-3B4F-B9AC-351B806DD380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F6DA91-C406-EB48-BFAC-C256E97D81E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74E035-8883-B348-A1D8-27DE8474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Lamport S/Key Protocol – Analysis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E1276D-89A1-A342-BDC0-686C6FDAAF0A}"/>
              </a:ext>
            </a:extLst>
          </p:cNvPr>
          <p:cNvSpPr txBox="1"/>
          <p:nvPr/>
        </p:nvSpPr>
        <p:spPr>
          <a:xfrm>
            <a:off x="4962795" y="2410742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f</a:t>
            </a:r>
            <a:r>
              <a:rPr lang="en-US" sz="2000" b="1" baseline="30000" dirty="0">
                <a:solidFill>
                  <a:schemeClr val="bg1">
                    <a:lumMod val="50000"/>
                  </a:schemeClr>
                </a:solidFill>
              </a:rPr>
              <a:t>n-1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λ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9807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7006722" y="2415556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</a:t>
            </a:r>
            <a:r>
              <a:rPr lang="en-US" sz="2000" b="1" baseline="30000" dirty="0"/>
              <a:t>n</a:t>
            </a:r>
            <a:r>
              <a:rPr lang="en-US" sz="2000" b="1" dirty="0"/>
              <a:t>(</a:t>
            </a:r>
            <a:r>
              <a:rPr lang="en-US" sz="2000" b="1" dirty="0" err="1"/>
              <a:t>λ</a:t>
            </a:r>
            <a:r>
              <a:rPr lang="en-US" sz="2000" b="1" dirty="0"/>
              <a:t>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185971" y="2415556"/>
            <a:ext cx="1063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Round 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966606" y="1542444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b="1" dirty="0"/>
          </a:p>
          <a:p>
            <a:r>
              <a:rPr lang="en-US" sz="2000" b="1" dirty="0"/>
              <a:t>Input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2031" y="1542444"/>
            <a:ext cx="952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 </a:t>
            </a:r>
          </a:p>
          <a:p>
            <a:r>
              <a:rPr lang="en-US" sz="2000" b="1" dirty="0"/>
              <a:t>Output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936991" y="3053731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</a:t>
            </a:r>
            <a:r>
              <a:rPr lang="en-US" sz="2000" b="1" baseline="30000" dirty="0"/>
              <a:t>n-1</a:t>
            </a:r>
            <a:r>
              <a:rPr lang="en-US" sz="2000" b="1" dirty="0"/>
              <a:t>(</a:t>
            </a:r>
            <a:r>
              <a:rPr lang="en-US" sz="2000" b="1" dirty="0" err="1"/>
              <a:t>λ</a:t>
            </a:r>
            <a:r>
              <a:rPr lang="en-US" sz="2000" b="1" dirty="0"/>
              <a:t>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189781" y="3053731"/>
            <a:ext cx="1063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Round 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940801" y="3691906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</a:t>
            </a:r>
            <a:r>
              <a:rPr lang="en-US" sz="2000" b="1" baseline="30000" dirty="0"/>
              <a:t>n-2</a:t>
            </a:r>
            <a:r>
              <a:rPr lang="en-US" sz="2000" b="1" dirty="0"/>
              <a:t>(</a:t>
            </a:r>
            <a:r>
              <a:rPr lang="en-US" sz="2000" b="1" dirty="0" err="1"/>
              <a:t>λ</a:t>
            </a:r>
            <a:r>
              <a:rPr lang="en-US" sz="2000" b="1" dirty="0"/>
              <a:t>)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H="1" flipV="1">
            <a:off x="5700828" y="3371851"/>
            <a:ext cx="1151203" cy="527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5704638" y="2689861"/>
            <a:ext cx="1151203" cy="527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iagonal Stripe 21">
            <a:extLst>
              <a:ext uri="{FF2B5EF4-FFF2-40B4-BE49-F238E27FC236}">
                <a16:creationId xmlns:a16="http://schemas.microsoft.com/office/drawing/2014/main" id="{01F1B28D-FBFB-3B4F-B9AC-351B806DD380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F6DA91-C406-EB48-BFAC-C256E97D81E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74E035-8883-B348-A1D8-27DE8474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Lamport S/Key Protocol – Analysis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68E1B0-7459-4F4C-955A-7E3C1DE4E074}"/>
              </a:ext>
            </a:extLst>
          </p:cNvPr>
          <p:cNvSpPr txBox="1"/>
          <p:nvPr/>
        </p:nvSpPr>
        <p:spPr>
          <a:xfrm>
            <a:off x="4962795" y="3057549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f</a:t>
            </a:r>
            <a:r>
              <a:rPr lang="en-US" sz="2000" b="1" baseline="30000" dirty="0">
                <a:solidFill>
                  <a:schemeClr val="bg1">
                    <a:lumMod val="50000"/>
                  </a:schemeClr>
                </a:solidFill>
              </a:rPr>
              <a:t>n-2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λ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7A0E17-D748-D041-9927-F121EEBA033A}"/>
              </a:ext>
            </a:extLst>
          </p:cNvPr>
          <p:cNvSpPr txBox="1"/>
          <p:nvPr/>
        </p:nvSpPr>
        <p:spPr>
          <a:xfrm>
            <a:off x="4962795" y="2410742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f</a:t>
            </a:r>
            <a:r>
              <a:rPr lang="en-US" sz="2000" b="1" baseline="30000" dirty="0">
                <a:solidFill>
                  <a:schemeClr val="bg1">
                    <a:lumMod val="50000"/>
                  </a:schemeClr>
                </a:solidFill>
              </a:rPr>
              <a:t>n-1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λ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B3A4B6-8007-7349-971F-66447C8A2539}"/>
              </a:ext>
            </a:extLst>
          </p:cNvPr>
          <p:cNvSpPr txBox="1"/>
          <p:nvPr/>
        </p:nvSpPr>
        <p:spPr>
          <a:xfrm>
            <a:off x="3193591" y="3691906"/>
            <a:ext cx="1063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Round 3</a:t>
            </a:r>
          </a:p>
        </p:txBody>
      </p:sp>
    </p:spTree>
    <p:extLst>
      <p:ext uri="{BB962C8B-B14F-4D97-AF65-F5344CB8AC3E}">
        <p14:creationId xmlns:p14="http://schemas.microsoft.com/office/powerpoint/2010/main" val="3742144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7006722" y="2415556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</a:t>
            </a:r>
            <a:r>
              <a:rPr lang="en-US" sz="2000" b="1" baseline="30000" dirty="0"/>
              <a:t>n</a:t>
            </a:r>
            <a:r>
              <a:rPr lang="en-US" sz="2000" b="1" dirty="0"/>
              <a:t>(</a:t>
            </a:r>
            <a:r>
              <a:rPr lang="en-US" sz="2000" b="1" dirty="0" err="1"/>
              <a:t>λ</a:t>
            </a:r>
            <a:r>
              <a:rPr lang="en-US" sz="2000" b="1" dirty="0"/>
              <a:t>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185971" y="2415556"/>
            <a:ext cx="1063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Round 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966606" y="1542444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b="1" dirty="0"/>
          </a:p>
          <a:p>
            <a:r>
              <a:rPr lang="en-US" sz="2000" b="1" dirty="0"/>
              <a:t>Input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2031" y="1542444"/>
            <a:ext cx="952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 </a:t>
            </a:r>
          </a:p>
          <a:p>
            <a:r>
              <a:rPr lang="en-US" sz="2000" b="1" dirty="0"/>
              <a:t>Output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936991" y="3053731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</a:t>
            </a:r>
            <a:r>
              <a:rPr lang="en-US" sz="2000" b="1" baseline="30000" dirty="0"/>
              <a:t>n-1</a:t>
            </a:r>
            <a:r>
              <a:rPr lang="en-US" sz="2000" b="1" dirty="0"/>
              <a:t>(</a:t>
            </a:r>
            <a:r>
              <a:rPr lang="en-US" sz="2000" b="1" dirty="0" err="1"/>
              <a:t>λ</a:t>
            </a:r>
            <a:r>
              <a:rPr lang="en-US" sz="2000" b="1" dirty="0"/>
              <a:t>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189781" y="3053731"/>
            <a:ext cx="1063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Round 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940801" y="3691906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</a:t>
            </a:r>
            <a:r>
              <a:rPr lang="en-US" sz="2000" b="1" baseline="30000" dirty="0"/>
              <a:t>n-2</a:t>
            </a:r>
            <a:r>
              <a:rPr lang="en-US" sz="2000" b="1" dirty="0"/>
              <a:t>(</a:t>
            </a:r>
            <a:r>
              <a:rPr lang="en-US" sz="2000" b="1" dirty="0" err="1"/>
              <a:t>λ</a:t>
            </a:r>
            <a:r>
              <a:rPr lang="en-US" sz="2000" b="1" dirty="0"/>
              <a:t>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193591" y="3691906"/>
            <a:ext cx="1063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Round 3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H="1" flipV="1">
            <a:off x="5700828" y="3371851"/>
            <a:ext cx="1151203" cy="527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933181" y="4347226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</a:t>
            </a:r>
            <a:r>
              <a:rPr lang="en-US" sz="2000" b="1" baseline="30000" dirty="0"/>
              <a:t>n-3</a:t>
            </a:r>
            <a:r>
              <a:rPr lang="en-US" sz="2000" b="1" dirty="0"/>
              <a:t>(</a:t>
            </a:r>
            <a:r>
              <a:rPr lang="en-US" sz="2000" b="1" dirty="0" err="1"/>
              <a:t>λ</a:t>
            </a:r>
            <a:r>
              <a:rPr lang="en-US" sz="2000" b="1" dirty="0"/>
              <a:t>)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185971" y="4347226"/>
            <a:ext cx="1063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Round 4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H="1" flipV="1">
            <a:off x="5704638" y="3992881"/>
            <a:ext cx="1151203" cy="527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5704638" y="2689861"/>
            <a:ext cx="1151203" cy="527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Brace 60"/>
          <p:cNvSpPr/>
          <p:nvPr/>
        </p:nvSpPr>
        <p:spPr>
          <a:xfrm>
            <a:off x="8161020" y="2415556"/>
            <a:ext cx="525780" cy="2442194"/>
          </a:xfrm>
          <a:prstGeom prst="rightBrace">
            <a:avLst>
              <a:gd name="adj1" fmla="val 43254"/>
              <a:gd name="adj2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8771412" y="2620061"/>
            <a:ext cx="25874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waiting for successive </a:t>
            </a:r>
          </a:p>
          <a:p>
            <a:r>
              <a:rPr lang="en-US" dirty="0"/>
              <a:t>rounds, observer Eve can </a:t>
            </a:r>
          </a:p>
          <a:p>
            <a:r>
              <a:rPr lang="en-US" dirty="0"/>
              <a:t>see the plaintext for the </a:t>
            </a:r>
          </a:p>
          <a:p>
            <a:r>
              <a:rPr lang="en-US" dirty="0"/>
              <a:t>previous round</a:t>
            </a:r>
          </a:p>
        </p:txBody>
      </p:sp>
      <p:sp>
        <p:nvSpPr>
          <p:cNvPr id="22" name="Diagonal Stripe 21">
            <a:extLst>
              <a:ext uri="{FF2B5EF4-FFF2-40B4-BE49-F238E27FC236}">
                <a16:creationId xmlns:a16="http://schemas.microsoft.com/office/drawing/2014/main" id="{01F1B28D-FBFB-3B4F-B9AC-351B806DD380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F6DA91-C406-EB48-BFAC-C256E97D81E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74E035-8883-B348-A1D8-27DE8474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Lamport S/Key Protocol – Analysis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11237E-9C5B-F84B-8CBF-4F24A181C40C}"/>
              </a:ext>
            </a:extLst>
          </p:cNvPr>
          <p:cNvSpPr txBox="1"/>
          <p:nvPr/>
        </p:nvSpPr>
        <p:spPr>
          <a:xfrm>
            <a:off x="4962795" y="3057549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f</a:t>
            </a:r>
            <a:r>
              <a:rPr lang="en-US" sz="2000" b="1" baseline="30000" dirty="0">
                <a:solidFill>
                  <a:schemeClr val="bg1">
                    <a:lumMod val="50000"/>
                  </a:schemeClr>
                </a:solidFill>
              </a:rPr>
              <a:t>n-2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λ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E8D18E-5182-F940-8744-0A0F52E733C7}"/>
              </a:ext>
            </a:extLst>
          </p:cNvPr>
          <p:cNvSpPr txBox="1"/>
          <p:nvPr/>
        </p:nvSpPr>
        <p:spPr>
          <a:xfrm>
            <a:off x="4962795" y="3699542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f</a:t>
            </a:r>
            <a:r>
              <a:rPr lang="en-US" sz="2000" b="1" baseline="30000" dirty="0">
                <a:solidFill>
                  <a:schemeClr val="bg1">
                    <a:lumMod val="50000"/>
                  </a:schemeClr>
                </a:solidFill>
              </a:rPr>
              <a:t>n-3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λ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5E6F09-50E1-A645-AC99-8EA5F58B8BC1}"/>
              </a:ext>
            </a:extLst>
          </p:cNvPr>
          <p:cNvSpPr txBox="1"/>
          <p:nvPr/>
        </p:nvSpPr>
        <p:spPr>
          <a:xfrm>
            <a:off x="4962795" y="4354862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f</a:t>
            </a:r>
            <a:r>
              <a:rPr lang="en-US" sz="2000" b="1" baseline="30000" dirty="0">
                <a:solidFill>
                  <a:schemeClr val="bg1">
                    <a:lumMod val="50000"/>
                  </a:schemeClr>
                </a:solidFill>
              </a:rPr>
              <a:t>n-4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λ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795EE9-ABAF-904E-B96F-291A1239FEE9}"/>
              </a:ext>
            </a:extLst>
          </p:cNvPr>
          <p:cNvSpPr txBox="1"/>
          <p:nvPr/>
        </p:nvSpPr>
        <p:spPr>
          <a:xfrm>
            <a:off x="4962795" y="2410742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f</a:t>
            </a:r>
            <a:r>
              <a:rPr lang="en-US" sz="2000" b="1" baseline="30000" dirty="0">
                <a:solidFill>
                  <a:schemeClr val="bg1">
                    <a:lumMod val="50000"/>
                  </a:schemeClr>
                </a:solidFill>
              </a:rPr>
              <a:t>n-1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λ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8077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7006722" y="2415556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</a:t>
            </a:r>
            <a:r>
              <a:rPr lang="en-US" sz="2000" b="1" baseline="30000" dirty="0"/>
              <a:t>n</a:t>
            </a:r>
            <a:r>
              <a:rPr lang="en-US" sz="2000" b="1" dirty="0"/>
              <a:t>(</a:t>
            </a:r>
            <a:r>
              <a:rPr lang="en-US" sz="2000" b="1" dirty="0" err="1"/>
              <a:t>λ</a:t>
            </a:r>
            <a:r>
              <a:rPr lang="en-US" sz="2000" b="1" dirty="0"/>
              <a:t>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185971" y="2415556"/>
            <a:ext cx="1063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Round 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966606" y="1542444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b="1" dirty="0"/>
          </a:p>
          <a:p>
            <a:r>
              <a:rPr lang="en-US" sz="2000" b="1" dirty="0"/>
              <a:t>Input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2031" y="1542444"/>
            <a:ext cx="952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 </a:t>
            </a:r>
          </a:p>
          <a:p>
            <a:r>
              <a:rPr lang="en-US" sz="2000" b="1" dirty="0"/>
              <a:t>Output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936991" y="3053731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</a:t>
            </a:r>
            <a:r>
              <a:rPr lang="en-US" sz="2000" b="1" baseline="30000" dirty="0"/>
              <a:t>n-1</a:t>
            </a:r>
            <a:r>
              <a:rPr lang="en-US" sz="2000" b="1" dirty="0"/>
              <a:t>(</a:t>
            </a:r>
            <a:r>
              <a:rPr lang="en-US" sz="2000" b="1" dirty="0" err="1"/>
              <a:t>λ</a:t>
            </a:r>
            <a:r>
              <a:rPr lang="en-US" sz="2000" b="1" dirty="0"/>
              <a:t>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189781" y="3053731"/>
            <a:ext cx="1063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Round 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940801" y="3691906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</a:t>
            </a:r>
            <a:r>
              <a:rPr lang="en-US" sz="2000" b="1" baseline="30000" dirty="0"/>
              <a:t>n-2</a:t>
            </a:r>
            <a:r>
              <a:rPr lang="en-US" sz="2000" b="1" dirty="0"/>
              <a:t>(</a:t>
            </a:r>
            <a:r>
              <a:rPr lang="en-US" sz="2000" b="1" dirty="0" err="1"/>
              <a:t>λ</a:t>
            </a:r>
            <a:r>
              <a:rPr lang="en-US" sz="2000" b="1" dirty="0"/>
              <a:t>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193591" y="3691906"/>
            <a:ext cx="1063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Round 3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H="1" flipV="1">
            <a:off x="5700828" y="3371851"/>
            <a:ext cx="1151203" cy="527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933181" y="4347226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</a:t>
            </a:r>
            <a:r>
              <a:rPr lang="en-US" sz="2000" b="1" baseline="30000" dirty="0"/>
              <a:t>n-3</a:t>
            </a:r>
            <a:r>
              <a:rPr lang="en-US" sz="2000" b="1" dirty="0"/>
              <a:t>(</a:t>
            </a:r>
            <a:r>
              <a:rPr lang="en-US" sz="2000" b="1" dirty="0" err="1"/>
              <a:t>λ</a:t>
            </a:r>
            <a:r>
              <a:rPr lang="en-US" sz="2000" b="1" dirty="0"/>
              <a:t>)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185971" y="4347226"/>
            <a:ext cx="1063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Round 4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H="1" flipV="1">
            <a:off x="5704638" y="3992881"/>
            <a:ext cx="1151203" cy="527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5704638" y="2689861"/>
            <a:ext cx="1151203" cy="527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Brace 60"/>
          <p:cNvSpPr/>
          <p:nvPr/>
        </p:nvSpPr>
        <p:spPr>
          <a:xfrm>
            <a:off x="8161020" y="2415556"/>
            <a:ext cx="525780" cy="2442194"/>
          </a:xfrm>
          <a:prstGeom prst="rightBrace">
            <a:avLst>
              <a:gd name="adj1" fmla="val 43254"/>
              <a:gd name="adj2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8771412" y="2620061"/>
            <a:ext cx="2805448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waiting for successive </a:t>
            </a:r>
          </a:p>
          <a:p>
            <a:r>
              <a:rPr lang="en-US" dirty="0"/>
              <a:t>rounds, observer Eve can </a:t>
            </a:r>
          </a:p>
          <a:p>
            <a:r>
              <a:rPr lang="en-US" dirty="0"/>
              <a:t>see the plaintext for the </a:t>
            </a:r>
          </a:p>
          <a:p>
            <a:r>
              <a:rPr lang="en-US" dirty="0"/>
              <a:t>previous round</a:t>
            </a:r>
          </a:p>
          <a:p>
            <a:endParaRPr lang="en-US" dirty="0"/>
          </a:p>
          <a:p>
            <a:r>
              <a:rPr lang="en-US" sz="2000" b="1" dirty="0"/>
              <a:t>Implies </a:t>
            </a:r>
            <a:r>
              <a:rPr lang="en-US" sz="2000" b="1" i="1" dirty="0"/>
              <a:t>Known Plaintext</a:t>
            </a:r>
            <a:r>
              <a:rPr lang="en-US" sz="2000" b="1" dirty="0"/>
              <a:t> </a:t>
            </a:r>
          </a:p>
          <a:p>
            <a:r>
              <a:rPr lang="en-US" sz="2000" b="1" dirty="0"/>
              <a:t>Cryptanalysis</a:t>
            </a:r>
          </a:p>
        </p:txBody>
      </p:sp>
      <p:sp>
        <p:nvSpPr>
          <p:cNvPr id="22" name="Diagonal Stripe 21">
            <a:extLst>
              <a:ext uri="{FF2B5EF4-FFF2-40B4-BE49-F238E27FC236}">
                <a16:creationId xmlns:a16="http://schemas.microsoft.com/office/drawing/2014/main" id="{01F1B28D-FBFB-3B4F-B9AC-351B806DD380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F6DA91-C406-EB48-BFAC-C256E97D81E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74E035-8883-B348-A1D8-27DE8474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Lamport S/Key Protocol – Analysis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11237E-9C5B-F84B-8CBF-4F24A181C40C}"/>
              </a:ext>
            </a:extLst>
          </p:cNvPr>
          <p:cNvSpPr txBox="1"/>
          <p:nvPr/>
        </p:nvSpPr>
        <p:spPr>
          <a:xfrm>
            <a:off x="4962795" y="3057549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f</a:t>
            </a:r>
            <a:r>
              <a:rPr lang="en-US" sz="2000" b="1" baseline="30000" dirty="0">
                <a:solidFill>
                  <a:schemeClr val="bg1">
                    <a:lumMod val="50000"/>
                  </a:schemeClr>
                </a:solidFill>
              </a:rPr>
              <a:t>n-2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λ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E8D18E-5182-F940-8744-0A0F52E733C7}"/>
              </a:ext>
            </a:extLst>
          </p:cNvPr>
          <p:cNvSpPr txBox="1"/>
          <p:nvPr/>
        </p:nvSpPr>
        <p:spPr>
          <a:xfrm>
            <a:off x="4962795" y="3699542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f</a:t>
            </a:r>
            <a:r>
              <a:rPr lang="en-US" sz="2000" b="1" baseline="30000" dirty="0">
                <a:solidFill>
                  <a:schemeClr val="bg1">
                    <a:lumMod val="50000"/>
                  </a:schemeClr>
                </a:solidFill>
              </a:rPr>
              <a:t>n-3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λ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5E6F09-50E1-A645-AC99-8EA5F58B8BC1}"/>
              </a:ext>
            </a:extLst>
          </p:cNvPr>
          <p:cNvSpPr txBox="1"/>
          <p:nvPr/>
        </p:nvSpPr>
        <p:spPr>
          <a:xfrm>
            <a:off x="4962795" y="4354862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f</a:t>
            </a:r>
            <a:r>
              <a:rPr lang="en-US" sz="2000" b="1" baseline="30000" dirty="0">
                <a:solidFill>
                  <a:schemeClr val="bg1">
                    <a:lumMod val="50000"/>
                  </a:schemeClr>
                </a:solidFill>
              </a:rPr>
              <a:t>n-4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λ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795EE9-ABAF-904E-B96F-291A1239FEE9}"/>
              </a:ext>
            </a:extLst>
          </p:cNvPr>
          <p:cNvSpPr txBox="1"/>
          <p:nvPr/>
        </p:nvSpPr>
        <p:spPr>
          <a:xfrm>
            <a:off x="4962795" y="2410742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f</a:t>
            </a:r>
            <a:r>
              <a:rPr lang="en-US" sz="2000" b="1" baseline="30000" dirty="0">
                <a:solidFill>
                  <a:schemeClr val="bg1">
                    <a:lumMod val="50000"/>
                  </a:schemeClr>
                </a:solidFill>
              </a:rPr>
              <a:t>n-1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λ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2178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8184785" y="2073274"/>
            <a:ext cx="2483215" cy="18011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524000" y="2073274"/>
            <a:ext cx="2468630" cy="18011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992630" y="2073274"/>
            <a:ext cx="4192154" cy="180115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989053" y="1582993"/>
            <a:ext cx="4195732" cy="0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Conventional Encryption Schema</a:t>
            </a:r>
          </a:p>
        </p:txBody>
      </p:sp>
      <p:sp>
        <p:nvSpPr>
          <p:cNvPr id="3" name="Oval 2"/>
          <p:cNvSpPr/>
          <p:nvPr/>
        </p:nvSpPr>
        <p:spPr>
          <a:xfrm>
            <a:off x="2055278" y="2751731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4" name="Oval 3"/>
          <p:cNvSpPr/>
          <p:nvPr/>
        </p:nvSpPr>
        <p:spPr>
          <a:xfrm>
            <a:off x="9710852" y="2751731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5" name="Cloud 4"/>
          <p:cNvSpPr/>
          <p:nvPr/>
        </p:nvSpPr>
        <p:spPr>
          <a:xfrm>
            <a:off x="5213602" y="2241729"/>
            <a:ext cx="1779497" cy="1477207"/>
          </a:xfrm>
          <a:prstGeom prst="cloud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Network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06654" y="1592856"/>
            <a:ext cx="570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Key k</a:t>
            </a:r>
          </a:p>
        </p:txBody>
      </p:sp>
      <p:sp>
        <p:nvSpPr>
          <p:cNvPr id="7" name="Rectangle 6"/>
          <p:cNvSpPr/>
          <p:nvPr/>
        </p:nvSpPr>
        <p:spPr>
          <a:xfrm>
            <a:off x="3480761" y="2682299"/>
            <a:ext cx="1023739" cy="59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Encryption</a:t>
            </a:r>
          </a:p>
          <a:p>
            <a:pPr algn="ctr"/>
            <a:r>
              <a:rPr lang="en-US" sz="1400" dirty="0"/>
              <a:t>Function f</a:t>
            </a:r>
          </a:p>
        </p:txBody>
      </p:sp>
      <p:sp>
        <p:nvSpPr>
          <p:cNvPr id="8" name="Rectangle 7"/>
          <p:cNvSpPr/>
          <p:nvPr/>
        </p:nvSpPr>
        <p:spPr>
          <a:xfrm>
            <a:off x="7702202" y="2682299"/>
            <a:ext cx="1023739" cy="59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Decryption</a:t>
            </a:r>
          </a:p>
          <a:p>
            <a:pPr algn="ctr"/>
            <a:r>
              <a:rPr lang="en-US" sz="1400" dirty="0"/>
              <a:t>Function f</a:t>
            </a:r>
            <a:r>
              <a:rPr lang="en-US" sz="1400" baseline="30000" dirty="0"/>
              <a:t>-1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84786" y="1592856"/>
            <a:ext cx="570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Key k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09397" y="1297919"/>
            <a:ext cx="1555047" cy="59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Key Management</a:t>
            </a:r>
          </a:p>
          <a:p>
            <a:pPr algn="ctr"/>
            <a:r>
              <a:rPr lang="en-US" sz="1400" dirty="0"/>
              <a:t>Center</a:t>
            </a:r>
          </a:p>
        </p:txBody>
      </p:sp>
      <p:cxnSp>
        <p:nvCxnSpPr>
          <p:cNvPr id="13" name="Straight Connector 12"/>
          <p:cNvCxnSpPr>
            <a:endCxn id="7" idx="0"/>
          </p:cNvCxnSpPr>
          <p:nvPr/>
        </p:nvCxnSpPr>
        <p:spPr>
          <a:xfrm>
            <a:off x="3992630" y="1579897"/>
            <a:ext cx="0" cy="1102402"/>
          </a:xfrm>
          <a:prstGeom prst="line">
            <a:avLst/>
          </a:prstGeom>
          <a:ln w="9525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184785" y="1579897"/>
            <a:ext cx="0" cy="1086348"/>
          </a:xfrm>
          <a:prstGeom prst="line">
            <a:avLst/>
          </a:prstGeom>
          <a:ln w="9525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512478" y="2980331"/>
            <a:ext cx="968282" cy="0"/>
          </a:xfrm>
          <a:prstGeom prst="line">
            <a:avLst/>
          </a:prstGeom>
          <a:ln w="9525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725940" y="2980331"/>
            <a:ext cx="984912" cy="0"/>
          </a:xfrm>
          <a:prstGeom prst="line">
            <a:avLst/>
          </a:prstGeom>
          <a:ln w="9525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91540" y="2980331"/>
            <a:ext cx="709102" cy="0"/>
          </a:xfrm>
          <a:prstGeom prst="line">
            <a:avLst/>
          </a:prstGeom>
          <a:ln w="9525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993099" y="2980331"/>
            <a:ext cx="709102" cy="0"/>
          </a:xfrm>
          <a:prstGeom prst="line">
            <a:avLst/>
          </a:prstGeom>
          <a:ln w="9525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iagonal Stripe 39">
            <a:extLst>
              <a:ext uri="{FF2B5EF4-FFF2-40B4-BE49-F238E27FC236}">
                <a16:creationId xmlns:a16="http://schemas.microsoft.com/office/drawing/2014/main" id="{C7CE930B-B2F0-334E-9BF5-70053647403B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BC8637-117A-DD46-9B5E-FE416779CB7D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4094130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8184785" y="2073274"/>
            <a:ext cx="2483215" cy="18011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524000" y="2073274"/>
            <a:ext cx="2468630" cy="18011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992630" y="2073274"/>
            <a:ext cx="4192154" cy="180115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989053" y="1582993"/>
            <a:ext cx="4195732" cy="0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Conventional Encryption Schema</a:t>
            </a:r>
          </a:p>
        </p:txBody>
      </p:sp>
      <p:sp>
        <p:nvSpPr>
          <p:cNvPr id="3" name="Oval 2"/>
          <p:cNvSpPr/>
          <p:nvPr/>
        </p:nvSpPr>
        <p:spPr>
          <a:xfrm>
            <a:off x="2055278" y="2751731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4" name="Oval 3"/>
          <p:cNvSpPr/>
          <p:nvPr/>
        </p:nvSpPr>
        <p:spPr>
          <a:xfrm>
            <a:off x="9710852" y="2751731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5" name="Cloud 4"/>
          <p:cNvSpPr/>
          <p:nvPr/>
        </p:nvSpPr>
        <p:spPr>
          <a:xfrm>
            <a:off x="5213602" y="2241729"/>
            <a:ext cx="1779497" cy="1477207"/>
          </a:xfrm>
          <a:prstGeom prst="cloud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Network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06654" y="1592856"/>
            <a:ext cx="570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Key k</a:t>
            </a:r>
          </a:p>
        </p:txBody>
      </p:sp>
      <p:sp>
        <p:nvSpPr>
          <p:cNvPr id="7" name="Rectangle 6"/>
          <p:cNvSpPr/>
          <p:nvPr/>
        </p:nvSpPr>
        <p:spPr>
          <a:xfrm>
            <a:off x="3480761" y="2682299"/>
            <a:ext cx="1023739" cy="59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Encryption</a:t>
            </a:r>
          </a:p>
          <a:p>
            <a:pPr algn="ctr"/>
            <a:r>
              <a:rPr lang="en-US" sz="1400" dirty="0"/>
              <a:t>Function f</a:t>
            </a:r>
          </a:p>
        </p:txBody>
      </p:sp>
      <p:sp>
        <p:nvSpPr>
          <p:cNvPr id="8" name="Rectangle 7"/>
          <p:cNvSpPr/>
          <p:nvPr/>
        </p:nvSpPr>
        <p:spPr>
          <a:xfrm>
            <a:off x="7702202" y="2682299"/>
            <a:ext cx="1023739" cy="59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Decryption</a:t>
            </a:r>
          </a:p>
          <a:p>
            <a:pPr algn="ctr"/>
            <a:r>
              <a:rPr lang="en-US" sz="1400" dirty="0"/>
              <a:t>Function f</a:t>
            </a:r>
            <a:r>
              <a:rPr lang="en-US" sz="1400" baseline="30000" dirty="0"/>
              <a:t>-1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84786" y="1592856"/>
            <a:ext cx="570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Key k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09397" y="1297919"/>
            <a:ext cx="1555047" cy="59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Key Management</a:t>
            </a:r>
          </a:p>
          <a:p>
            <a:pPr algn="ctr"/>
            <a:r>
              <a:rPr lang="en-US" sz="1400" dirty="0"/>
              <a:t>Center</a:t>
            </a:r>
          </a:p>
        </p:txBody>
      </p:sp>
      <p:cxnSp>
        <p:nvCxnSpPr>
          <p:cNvPr id="13" name="Straight Connector 12"/>
          <p:cNvCxnSpPr>
            <a:endCxn id="7" idx="0"/>
          </p:cNvCxnSpPr>
          <p:nvPr/>
        </p:nvCxnSpPr>
        <p:spPr>
          <a:xfrm>
            <a:off x="3992630" y="1579897"/>
            <a:ext cx="0" cy="1102402"/>
          </a:xfrm>
          <a:prstGeom prst="line">
            <a:avLst/>
          </a:prstGeom>
          <a:ln w="9525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184785" y="1579897"/>
            <a:ext cx="0" cy="1086348"/>
          </a:xfrm>
          <a:prstGeom prst="line">
            <a:avLst/>
          </a:prstGeom>
          <a:ln w="9525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512478" y="2980331"/>
            <a:ext cx="968282" cy="0"/>
          </a:xfrm>
          <a:prstGeom prst="line">
            <a:avLst/>
          </a:prstGeom>
          <a:ln w="9525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725940" y="2980331"/>
            <a:ext cx="984912" cy="0"/>
          </a:xfrm>
          <a:prstGeom prst="line">
            <a:avLst/>
          </a:prstGeom>
          <a:ln w="9525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91540" y="2980331"/>
            <a:ext cx="709102" cy="0"/>
          </a:xfrm>
          <a:prstGeom prst="line">
            <a:avLst/>
          </a:prstGeom>
          <a:ln w="9525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993099" y="2980331"/>
            <a:ext cx="709102" cy="0"/>
          </a:xfrm>
          <a:prstGeom prst="line">
            <a:avLst/>
          </a:prstGeom>
          <a:ln w="9525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99160" y="2653120"/>
            <a:ext cx="328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15779" y="2653120"/>
            <a:ext cx="495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{m}</a:t>
            </a:r>
            <a:r>
              <a:rPr lang="en-US" sz="1400" baseline="-25000" dirty="0"/>
              <a:t>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91777" y="999885"/>
            <a:ext cx="10182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Client A </a:t>
            </a:r>
          </a:p>
          <a:p>
            <a:r>
              <a:rPr lang="en-US" sz="1400" i="1" dirty="0"/>
              <a:t>Sends</a:t>
            </a:r>
          </a:p>
          <a:p>
            <a:r>
              <a:rPr lang="en-US" sz="1400" i="1" dirty="0"/>
              <a:t>Plaintext </a:t>
            </a:r>
          </a:p>
          <a:p>
            <a:r>
              <a:rPr lang="en-US" sz="1400" i="1" dirty="0"/>
              <a:t>Message m</a:t>
            </a:r>
          </a:p>
        </p:txBody>
      </p:sp>
      <p:cxnSp>
        <p:nvCxnSpPr>
          <p:cNvPr id="36" name="Curved Connector 35"/>
          <p:cNvCxnSpPr>
            <a:stCxn id="32" idx="2"/>
          </p:cNvCxnSpPr>
          <p:nvPr/>
        </p:nvCxnSpPr>
        <p:spPr>
          <a:xfrm rot="16200000" flipH="1">
            <a:off x="2276002" y="1978879"/>
            <a:ext cx="686170" cy="636394"/>
          </a:xfrm>
          <a:prstGeom prst="curvedConnector3">
            <a:avLst/>
          </a:prstGeom>
          <a:ln w="9525"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888317" y="4094716"/>
            <a:ext cx="2052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Message m Encrypted </a:t>
            </a:r>
          </a:p>
          <a:p>
            <a:pPr algn="ctr"/>
            <a:r>
              <a:rPr lang="en-US" sz="1400" i="1" dirty="0"/>
              <a:t>with Function f and Key k</a:t>
            </a:r>
          </a:p>
        </p:txBody>
      </p:sp>
      <p:cxnSp>
        <p:nvCxnSpPr>
          <p:cNvPr id="45" name="Curved Connector 44"/>
          <p:cNvCxnSpPr/>
          <p:nvPr/>
        </p:nvCxnSpPr>
        <p:spPr>
          <a:xfrm rot="5400000" flipH="1" flipV="1">
            <a:off x="3849822" y="3096743"/>
            <a:ext cx="1095068" cy="914076"/>
          </a:xfrm>
          <a:prstGeom prst="curvedConnector3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iagonal Stripe 39">
            <a:extLst>
              <a:ext uri="{FF2B5EF4-FFF2-40B4-BE49-F238E27FC236}">
                <a16:creationId xmlns:a16="http://schemas.microsoft.com/office/drawing/2014/main" id="{C7CE930B-B2F0-334E-9BF5-70053647403B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BC8637-117A-DD46-9B5E-FE416779CB7D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3038037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D3E0F7-A701-B746-AD1B-93A4C82AD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5" b="12875"/>
          <a:stretch/>
        </p:blipFill>
        <p:spPr>
          <a:xfrm>
            <a:off x="0" y="11283"/>
            <a:ext cx="12166231" cy="5508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F4F8F5-5D89-7D42-B1B5-1CE3AA419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5" b="12875"/>
          <a:stretch/>
        </p:blipFill>
        <p:spPr>
          <a:xfrm>
            <a:off x="0" y="0"/>
            <a:ext cx="12166231" cy="550898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C7C341-3C04-4D4D-B52A-7720B010EDA9}"/>
              </a:ext>
            </a:extLst>
          </p:cNvPr>
          <p:cNvSpPr txBox="1">
            <a:spLocks/>
          </p:cNvSpPr>
          <p:nvPr/>
        </p:nvSpPr>
        <p:spPr>
          <a:xfrm>
            <a:off x="0" y="553093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Week 6: Symmetric Cryptography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B94B6AEA-5D2C-4840-888C-F3B7C8B3DB8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C9C7E-158F-C047-9A16-476ECA1F9BA8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2161626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8184785" y="2073274"/>
            <a:ext cx="2483215" cy="18011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524000" y="2073274"/>
            <a:ext cx="2468630" cy="18011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992630" y="2073274"/>
            <a:ext cx="4192154" cy="180115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989053" y="1582993"/>
            <a:ext cx="4195732" cy="0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Conventional Encryption Schema</a:t>
            </a:r>
          </a:p>
        </p:txBody>
      </p:sp>
      <p:sp>
        <p:nvSpPr>
          <p:cNvPr id="3" name="Oval 2"/>
          <p:cNvSpPr/>
          <p:nvPr/>
        </p:nvSpPr>
        <p:spPr>
          <a:xfrm>
            <a:off x="2055278" y="2751731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4" name="Oval 3"/>
          <p:cNvSpPr/>
          <p:nvPr/>
        </p:nvSpPr>
        <p:spPr>
          <a:xfrm>
            <a:off x="9710852" y="2751731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5" name="Cloud 4"/>
          <p:cNvSpPr/>
          <p:nvPr/>
        </p:nvSpPr>
        <p:spPr>
          <a:xfrm>
            <a:off x="5213602" y="2241729"/>
            <a:ext cx="1779497" cy="1477207"/>
          </a:xfrm>
          <a:prstGeom prst="cloud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Network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06654" y="1592856"/>
            <a:ext cx="570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Key k</a:t>
            </a:r>
          </a:p>
        </p:txBody>
      </p:sp>
      <p:sp>
        <p:nvSpPr>
          <p:cNvPr id="7" name="Rectangle 6"/>
          <p:cNvSpPr/>
          <p:nvPr/>
        </p:nvSpPr>
        <p:spPr>
          <a:xfrm>
            <a:off x="3480761" y="2682299"/>
            <a:ext cx="1023739" cy="59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Encryption</a:t>
            </a:r>
          </a:p>
          <a:p>
            <a:pPr algn="ctr"/>
            <a:r>
              <a:rPr lang="en-US" sz="1400" dirty="0"/>
              <a:t>Function f</a:t>
            </a:r>
          </a:p>
        </p:txBody>
      </p:sp>
      <p:sp>
        <p:nvSpPr>
          <p:cNvPr id="8" name="Rectangle 7"/>
          <p:cNvSpPr/>
          <p:nvPr/>
        </p:nvSpPr>
        <p:spPr>
          <a:xfrm>
            <a:off x="7702202" y="2682299"/>
            <a:ext cx="1023739" cy="59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Decryption</a:t>
            </a:r>
          </a:p>
          <a:p>
            <a:pPr algn="ctr"/>
            <a:r>
              <a:rPr lang="en-US" sz="1400" dirty="0"/>
              <a:t>Function f</a:t>
            </a:r>
            <a:r>
              <a:rPr lang="en-US" sz="1400" baseline="30000" dirty="0"/>
              <a:t>-1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84786" y="1592856"/>
            <a:ext cx="570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Key k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09397" y="1297919"/>
            <a:ext cx="1555047" cy="59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Key Management</a:t>
            </a:r>
          </a:p>
          <a:p>
            <a:pPr algn="ctr"/>
            <a:r>
              <a:rPr lang="en-US" sz="1400" dirty="0"/>
              <a:t>Center</a:t>
            </a:r>
          </a:p>
        </p:txBody>
      </p:sp>
      <p:cxnSp>
        <p:nvCxnSpPr>
          <p:cNvPr id="13" name="Straight Connector 12"/>
          <p:cNvCxnSpPr>
            <a:endCxn id="7" idx="0"/>
          </p:cNvCxnSpPr>
          <p:nvPr/>
        </p:nvCxnSpPr>
        <p:spPr>
          <a:xfrm>
            <a:off x="3992630" y="1579897"/>
            <a:ext cx="0" cy="1102402"/>
          </a:xfrm>
          <a:prstGeom prst="line">
            <a:avLst/>
          </a:prstGeom>
          <a:ln w="9525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184785" y="1579897"/>
            <a:ext cx="0" cy="1086348"/>
          </a:xfrm>
          <a:prstGeom prst="line">
            <a:avLst/>
          </a:prstGeom>
          <a:ln w="9525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512478" y="2980331"/>
            <a:ext cx="968282" cy="0"/>
          </a:xfrm>
          <a:prstGeom prst="line">
            <a:avLst/>
          </a:prstGeom>
          <a:ln w="9525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725940" y="2980331"/>
            <a:ext cx="984912" cy="0"/>
          </a:xfrm>
          <a:prstGeom prst="line">
            <a:avLst/>
          </a:prstGeom>
          <a:ln w="9525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91540" y="2980331"/>
            <a:ext cx="709102" cy="0"/>
          </a:xfrm>
          <a:prstGeom prst="line">
            <a:avLst/>
          </a:prstGeom>
          <a:ln w="9525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993099" y="2980331"/>
            <a:ext cx="709102" cy="0"/>
          </a:xfrm>
          <a:prstGeom prst="line">
            <a:avLst/>
          </a:prstGeom>
          <a:ln w="9525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99160" y="2653120"/>
            <a:ext cx="328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81037" y="2653120"/>
            <a:ext cx="328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15779" y="2653120"/>
            <a:ext cx="495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{m}</a:t>
            </a:r>
            <a:r>
              <a:rPr lang="en-US" sz="1400" baseline="-25000" dirty="0"/>
              <a:t>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71175" y="2653120"/>
            <a:ext cx="495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{m}</a:t>
            </a:r>
            <a:r>
              <a:rPr lang="en-US" sz="1400" baseline="-25000" dirty="0"/>
              <a:t>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91777" y="999885"/>
            <a:ext cx="10182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Client A </a:t>
            </a:r>
          </a:p>
          <a:p>
            <a:r>
              <a:rPr lang="en-US" sz="1400" i="1" dirty="0"/>
              <a:t>Sends</a:t>
            </a:r>
          </a:p>
          <a:p>
            <a:r>
              <a:rPr lang="en-US" sz="1400" i="1" dirty="0"/>
              <a:t>Plaintext </a:t>
            </a:r>
          </a:p>
          <a:p>
            <a:r>
              <a:rPr lang="en-US" sz="1400" i="1" dirty="0"/>
              <a:t>Message m</a:t>
            </a:r>
          </a:p>
        </p:txBody>
      </p:sp>
      <p:cxnSp>
        <p:nvCxnSpPr>
          <p:cNvPr id="36" name="Curved Connector 35"/>
          <p:cNvCxnSpPr>
            <a:stCxn id="32" idx="2"/>
          </p:cNvCxnSpPr>
          <p:nvPr/>
        </p:nvCxnSpPr>
        <p:spPr>
          <a:xfrm rot="16200000" flipH="1">
            <a:off x="2276002" y="1978879"/>
            <a:ext cx="686170" cy="636394"/>
          </a:xfrm>
          <a:prstGeom prst="curvedConnector3">
            <a:avLst/>
          </a:prstGeom>
          <a:ln w="9525"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323614" y="986927"/>
            <a:ext cx="10182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Client B </a:t>
            </a:r>
          </a:p>
          <a:p>
            <a:r>
              <a:rPr lang="en-US" sz="1400" i="1" dirty="0"/>
              <a:t>Receives</a:t>
            </a:r>
          </a:p>
          <a:p>
            <a:r>
              <a:rPr lang="en-US" sz="1400" i="1" dirty="0"/>
              <a:t>Plaintext </a:t>
            </a:r>
          </a:p>
          <a:p>
            <a:r>
              <a:rPr lang="en-US" sz="1400" i="1" dirty="0"/>
              <a:t>Message m</a:t>
            </a:r>
          </a:p>
        </p:txBody>
      </p:sp>
      <p:cxnSp>
        <p:nvCxnSpPr>
          <p:cNvPr id="38" name="Curved Connector 37"/>
          <p:cNvCxnSpPr>
            <a:stCxn id="37" idx="2"/>
          </p:cNvCxnSpPr>
          <p:nvPr/>
        </p:nvCxnSpPr>
        <p:spPr>
          <a:xfrm rot="5400000">
            <a:off x="9195818" y="1990294"/>
            <a:ext cx="686170" cy="587648"/>
          </a:xfrm>
          <a:prstGeom prst="curvedConnector3">
            <a:avLst/>
          </a:prstGeom>
          <a:ln w="9525"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888317" y="4094716"/>
            <a:ext cx="2052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Message m Encrypted </a:t>
            </a:r>
          </a:p>
          <a:p>
            <a:pPr algn="ctr"/>
            <a:r>
              <a:rPr lang="en-US" sz="1400" i="1" dirty="0"/>
              <a:t>with Function f and Key k</a:t>
            </a:r>
          </a:p>
        </p:txBody>
      </p:sp>
      <p:cxnSp>
        <p:nvCxnSpPr>
          <p:cNvPr id="45" name="Curved Connector 44"/>
          <p:cNvCxnSpPr/>
          <p:nvPr/>
        </p:nvCxnSpPr>
        <p:spPr>
          <a:xfrm rot="5400000" flipH="1" flipV="1">
            <a:off x="3849822" y="3096743"/>
            <a:ext cx="1095068" cy="914076"/>
          </a:xfrm>
          <a:prstGeom prst="curvedConnector3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279762" y="4094716"/>
            <a:ext cx="1983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Encrypted Message </a:t>
            </a:r>
            <a:r>
              <a:rPr lang="en-US" sz="1400" dirty="0"/>
              <a:t>{m}</a:t>
            </a:r>
            <a:r>
              <a:rPr lang="en-US" sz="1400" baseline="-25000" dirty="0"/>
              <a:t>K </a:t>
            </a:r>
            <a:endParaRPr lang="en-US" sz="1400" dirty="0"/>
          </a:p>
          <a:p>
            <a:pPr algn="ctr"/>
            <a:r>
              <a:rPr lang="en-US" sz="1400" i="1" dirty="0"/>
              <a:t>Traverses Network </a:t>
            </a:r>
          </a:p>
        </p:txBody>
      </p:sp>
      <p:cxnSp>
        <p:nvCxnSpPr>
          <p:cNvPr id="48" name="Curved Connector 47"/>
          <p:cNvCxnSpPr/>
          <p:nvPr/>
        </p:nvCxnSpPr>
        <p:spPr>
          <a:xfrm rot="5400000" flipH="1" flipV="1">
            <a:off x="6207143" y="3096757"/>
            <a:ext cx="1095043" cy="914074"/>
          </a:xfrm>
          <a:prstGeom prst="curvedConnector3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381128" y="4115937"/>
            <a:ext cx="19838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Encrypted Message </a:t>
            </a:r>
            <a:r>
              <a:rPr lang="en-US" sz="1400" dirty="0"/>
              <a:t>{m}</a:t>
            </a:r>
            <a:r>
              <a:rPr lang="en-US" sz="1400" baseline="-25000" dirty="0"/>
              <a:t>K </a:t>
            </a:r>
            <a:endParaRPr lang="en-US" sz="1400" dirty="0"/>
          </a:p>
          <a:p>
            <a:pPr algn="ctr"/>
            <a:r>
              <a:rPr lang="en-US" sz="1400" i="1" dirty="0"/>
              <a:t>Decrypted to form m</a:t>
            </a:r>
          </a:p>
          <a:p>
            <a:pPr algn="ctr"/>
            <a:endParaRPr lang="en-US" sz="1400" i="1" dirty="0"/>
          </a:p>
          <a:p>
            <a:pPr algn="ctr"/>
            <a:r>
              <a:rPr lang="en-US" dirty="0"/>
              <a:t>{ {m}</a:t>
            </a:r>
            <a:r>
              <a:rPr lang="en-US" baseline="-25000" dirty="0"/>
              <a:t>K </a:t>
            </a:r>
            <a:r>
              <a:rPr lang="en-US" dirty="0"/>
              <a:t>}</a:t>
            </a:r>
            <a:r>
              <a:rPr lang="en-US" baseline="-25000" dirty="0"/>
              <a:t>K</a:t>
            </a:r>
            <a:r>
              <a:rPr lang="en-US" dirty="0"/>
              <a:t> = m</a:t>
            </a:r>
            <a:endParaRPr lang="en-US" i="1" dirty="0"/>
          </a:p>
        </p:txBody>
      </p:sp>
      <p:cxnSp>
        <p:nvCxnSpPr>
          <p:cNvPr id="50" name="Curved Connector 49"/>
          <p:cNvCxnSpPr/>
          <p:nvPr/>
        </p:nvCxnSpPr>
        <p:spPr>
          <a:xfrm rot="5400000" flipH="1" flipV="1">
            <a:off x="8308508" y="3117977"/>
            <a:ext cx="1095043" cy="914074"/>
          </a:xfrm>
          <a:prstGeom prst="curvedConnector3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291087" y="5479334"/>
            <a:ext cx="1139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Encrypt with </a:t>
            </a:r>
          </a:p>
          <a:p>
            <a:r>
              <a:rPr lang="en-US" sz="1400" i="1" dirty="0"/>
              <a:t>Function f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8275498" y="5116329"/>
            <a:ext cx="214206" cy="35689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743785" y="5453418"/>
            <a:ext cx="1156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Decrypt with </a:t>
            </a:r>
          </a:p>
          <a:p>
            <a:r>
              <a:rPr lang="en-US" sz="1400" i="1" dirty="0"/>
              <a:t>Function f</a:t>
            </a:r>
            <a:r>
              <a:rPr lang="en-US" sz="1400" i="1" baseline="30000" dirty="0"/>
              <a:t>-1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7475868" y="5090413"/>
            <a:ext cx="322776" cy="35689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iagonal Stripe 39">
            <a:extLst>
              <a:ext uri="{FF2B5EF4-FFF2-40B4-BE49-F238E27FC236}">
                <a16:creationId xmlns:a16="http://schemas.microsoft.com/office/drawing/2014/main" id="{C7CE930B-B2F0-334E-9BF5-70053647403B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BC8637-117A-DD46-9B5E-FE416779CB7D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1927045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8184785" y="2073274"/>
            <a:ext cx="2483215" cy="18011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524000" y="2073274"/>
            <a:ext cx="2468630" cy="18011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992630" y="2073274"/>
            <a:ext cx="4192154" cy="180115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989053" y="1582993"/>
            <a:ext cx="4195732" cy="0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Conventional Encryption Schema</a:t>
            </a:r>
          </a:p>
        </p:txBody>
      </p:sp>
      <p:sp>
        <p:nvSpPr>
          <p:cNvPr id="3" name="Oval 2"/>
          <p:cNvSpPr/>
          <p:nvPr/>
        </p:nvSpPr>
        <p:spPr>
          <a:xfrm>
            <a:off x="2055278" y="2751731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4" name="Oval 3"/>
          <p:cNvSpPr/>
          <p:nvPr/>
        </p:nvSpPr>
        <p:spPr>
          <a:xfrm>
            <a:off x="9710852" y="2751731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5" name="Cloud 4"/>
          <p:cNvSpPr/>
          <p:nvPr/>
        </p:nvSpPr>
        <p:spPr>
          <a:xfrm>
            <a:off x="5213602" y="2241729"/>
            <a:ext cx="1779497" cy="1477207"/>
          </a:xfrm>
          <a:prstGeom prst="cloud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Network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06654" y="1592856"/>
            <a:ext cx="570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Key k</a:t>
            </a:r>
          </a:p>
        </p:txBody>
      </p:sp>
      <p:sp>
        <p:nvSpPr>
          <p:cNvPr id="7" name="Rectangle 6"/>
          <p:cNvSpPr/>
          <p:nvPr/>
        </p:nvSpPr>
        <p:spPr>
          <a:xfrm>
            <a:off x="3480761" y="2682299"/>
            <a:ext cx="1023739" cy="59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Encryption</a:t>
            </a:r>
          </a:p>
          <a:p>
            <a:pPr algn="ctr"/>
            <a:r>
              <a:rPr lang="en-US" sz="1400" dirty="0"/>
              <a:t>Function f</a:t>
            </a:r>
          </a:p>
        </p:txBody>
      </p:sp>
      <p:sp>
        <p:nvSpPr>
          <p:cNvPr id="8" name="Rectangle 7"/>
          <p:cNvSpPr/>
          <p:nvPr/>
        </p:nvSpPr>
        <p:spPr>
          <a:xfrm>
            <a:off x="7702202" y="2682299"/>
            <a:ext cx="1023739" cy="59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Decryption</a:t>
            </a:r>
          </a:p>
          <a:p>
            <a:pPr algn="ctr"/>
            <a:r>
              <a:rPr lang="en-US" sz="1400" dirty="0"/>
              <a:t>Function f</a:t>
            </a:r>
            <a:r>
              <a:rPr lang="en-US" sz="1400" baseline="30000" dirty="0"/>
              <a:t>-1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84786" y="1592856"/>
            <a:ext cx="570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Key k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09397" y="1297919"/>
            <a:ext cx="1555047" cy="59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Key Management</a:t>
            </a:r>
          </a:p>
          <a:p>
            <a:pPr algn="ctr"/>
            <a:r>
              <a:rPr lang="en-US" sz="1400" dirty="0"/>
              <a:t>Center</a:t>
            </a:r>
          </a:p>
        </p:txBody>
      </p:sp>
      <p:cxnSp>
        <p:nvCxnSpPr>
          <p:cNvPr id="13" name="Straight Connector 12"/>
          <p:cNvCxnSpPr>
            <a:endCxn id="7" idx="0"/>
          </p:cNvCxnSpPr>
          <p:nvPr/>
        </p:nvCxnSpPr>
        <p:spPr>
          <a:xfrm>
            <a:off x="3992630" y="1579897"/>
            <a:ext cx="0" cy="1102402"/>
          </a:xfrm>
          <a:prstGeom prst="line">
            <a:avLst/>
          </a:prstGeom>
          <a:ln w="9525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184785" y="1579897"/>
            <a:ext cx="0" cy="1086348"/>
          </a:xfrm>
          <a:prstGeom prst="line">
            <a:avLst/>
          </a:prstGeom>
          <a:ln w="9525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512478" y="2980331"/>
            <a:ext cx="968282" cy="0"/>
          </a:xfrm>
          <a:prstGeom prst="line">
            <a:avLst/>
          </a:prstGeom>
          <a:ln w="9525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725940" y="2980331"/>
            <a:ext cx="984912" cy="0"/>
          </a:xfrm>
          <a:prstGeom prst="line">
            <a:avLst/>
          </a:prstGeom>
          <a:ln w="9525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91540" y="2980331"/>
            <a:ext cx="709102" cy="0"/>
          </a:xfrm>
          <a:prstGeom prst="line">
            <a:avLst/>
          </a:prstGeom>
          <a:ln w="9525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993099" y="2980331"/>
            <a:ext cx="709102" cy="0"/>
          </a:xfrm>
          <a:prstGeom prst="line">
            <a:avLst/>
          </a:prstGeom>
          <a:ln w="9525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99160" y="2653120"/>
            <a:ext cx="328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81037" y="2653120"/>
            <a:ext cx="328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15779" y="2653120"/>
            <a:ext cx="495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{m}</a:t>
            </a:r>
            <a:r>
              <a:rPr lang="en-US" sz="1400" baseline="-25000" dirty="0"/>
              <a:t>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71175" y="2653120"/>
            <a:ext cx="495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{m}</a:t>
            </a:r>
            <a:r>
              <a:rPr lang="en-US" sz="1400" baseline="-25000" dirty="0"/>
              <a:t>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91777" y="999885"/>
            <a:ext cx="10182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Client A </a:t>
            </a:r>
          </a:p>
          <a:p>
            <a:r>
              <a:rPr lang="en-US" sz="1400" i="1" dirty="0"/>
              <a:t>Sends</a:t>
            </a:r>
          </a:p>
          <a:p>
            <a:r>
              <a:rPr lang="en-US" sz="1400" i="1" dirty="0"/>
              <a:t>Plaintext </a:t>
            </a:r>
          </a:p>
          <a:p>
            <a:r>
              <a:rPr lang="en-US" sz="1400" i="1" dirty="0"/>
              <a:t>Message m</a:t>
            </a:r>
          </a:p>
        </p:txBody>
      </p:sp>
      <p:cxnSp>
        <p:nvCxnSpPr>
          <p:cNvPr id="36" name="Curved Connector 35"/>
          <p:cNvCxnSpPr>
            <a:stCxn id="32" idx="2"/>
          </p:cNvCxnSpPr>
          <p:nvPr/>
        </p:nvCxnSpPr>
        <p:spPr>
          <a:xfrm rot="16200000" flipH="1">
            <a:off x="2276002" y="1978879"/>
            <a:ext cx="686170" cy="636394"/>
          </a:xfrm>
          <a:prstGeom prst="curvedConnector3">
            <a:avLst/>
          </a:prstGeom>
          <a:ln w="9525"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323614" y="986927"/>
            <a:ext cx="10182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Client B </a:t>
            </a:r>
          </a:p>
          <a:p>
            <a:r>
              <a:rPr lang="en-US" sz="1400" i="1" dirty="0"/>
              <a:t>Receives</a:t>
            </a:r>
          </a:p>
          <a:p>
            <a:r>
              <a:rPr lang="en-US" sz="1400" i="1" dirty="0"/>
              <a:t>Plaintext </a:t>
            </a:r>
          </a:p>
          <a:p>
            <a:r>
              <a:rPr lang="en-US" sz="1400" i="1" dirty="0"/>
              <a:t>Message m</a:t>
            </a:r>
          </a:p>
        </p:txBody>
      </p:sp>
      <p:cxnSp>
        <p:nvCxnSpPr>
          <p:cNvPr id="38" name="Curved Connector 37"/>
          <p:cNvCxnSpPr>
            <a:stCxn id="37" idx="2"/>
          </p:cNvCxnSpPr>
          <p:nvPr/>
        </p:nvCxnSpPr>
        <p:spPr>
          <a:xfrm rot="5400000">
            <a:off x="9195818" y="1990294"/>
            <a:ext cx="686170" cy="587648"/>
          </a:xfrm>
          <a:prstGeom prst="curvedConnector3">
            <a:avLst/>
          </a:prstGeom>
          <a:ln w="9525"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888317" y="4094716"/>
            <a:ext cx="2052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Message m Encrypted </a:t>
            </a:r>
          </a:p>
          <a:p>
            <a:pPr algn="ctr"/>
            <a:r>
              <a:rPr lang="en-US" sz="1400" i="1" dirty="0"/>
              <a:t>with Function f and Key k</a:t>
            </a:r>
          </a:p>
        </p:txBody>
      </p:sp>
      <p:cxnSp>
        <p:nvCxnSpPr>
          <p:cNvPr id="45" name="Curved Connector 44"/>
          <p:cNvCxnSpPr/>
          <p:nvPr/>
        </p:nvCxnSpPr>
        <p:spPr>
          <a:xfrm rot="5400000" flipH="1" flipV="1">
            <a:off x="3849822" y="3096743"/>
            <a:ext cx="1095068" cy="914076"/>
          </a:xfrm>
          <a:prstGeom prst="curvedConnector3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279762" y="4094716"/>
            <a:ext cx="1983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Encrypted Message </a:t>
            </a:r>
            <a:r>
              <a:rPr lang="en-US" sz="1400" dirty="0"/>
              <a:t>{m}</a:t>
            </a:r>
            <a:r>
              <a:rPr lang="en-US" sz="1400" baseline="-25000" dirty="0"/>
              <a:t>K </a:t>
            </a:r>
            <a:endParaRPr lang="en-US" sz="1400" dirty="0"/>
          </a:p>
          <a:p>
            <a:pPr algn="ctr"/>
            <a:r>
              <a:rPr lang="en-US" sz="1400" i="1" dirty="0"/>
              <a:t>Traverses Network </a:t>
            </a:r>
          </a:p>
        </p:txBody>
      </p:sp>
      <p:cxnSp>
        <p:nvCxnSpPr>
          <p:cNvPr id="48" name="Curved Connector 47"/>
          <p:cNvCxnSpPr/>
          <p:nvPr/>
        </p:nvCxnSpPr>
        <p:spPr>
          <a:xfrm rot="5400000" flipH="1" flipV="1">
            <a:off x="6207143" y="3096757"/>
            <a:ext cx="1095043" cy="914074"/>
          </a:xfrm>
          <a:prstGeom prst="curvedConnector3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381128" y="4115937"/>
            <a:ext cx="19838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Encrypted Message </a:t>
            </a:r>
            <a:r>
              <a:rPr lang="en-US" sz="1400" dirty="0"/>
              <a:t>{m}</a:t>
            </a:r>
            <a:r>
              <a:rPr lang="en-US" sz="1400" baseline="-25000" dirty="0"/>
              <a:t>K </a:t>
            </a:r>
            <a:endParaRPr lang="en-US" sz="1400" dirty="0"/>
          </a:p>
          <a:p>
            <a:pPr algn="ctr"/>
            <a:r>
              <a:rPr lang="en-US" sz="1400" i="1" dirty="0"/>
              <a:t>Decrypted to form m</a:t>
            </a:r>
          </a:p>
          <a:p>
            <a:pPr algn="ctr"/>
            <a:endParaRPr lang="en-US" sz="1400" i="1" dirty="0"/>
          </a:p>
          <a:p>
            <a:pPr algn="ctr"/>
            <a:r>
              <a:rPr lang="en-US" dirty="0"/>
              <a:t>{ {m}</a:t>
            </a:r>
            <a:r>
              <a:rPr lang="en-US" baseline="-25000" dirty="0"/>
              <a:t>K </a:t>
            </a:r>
            <a:r>
              <a:rPr lang="en-US" dirty="0"/>
              <a:t>}</a:t>
            </a:r>
            <a:r>
              <a:rPr lang="en-US" baseline="-25000" dirty="0"/>
              <a:t>K</a:t>
            </a:r>
            <a:r>
              <a:rPr lang="en-US" dirty="0"/>
              <a:t> = m</a:t>
            </a:r>
            <a:endParaRPr lang="en-US" i="1" dirty="0"/>
          </a:p>
        </p:txBody>
      </p:sp>
      <p:cxnSp>
        <p:nvCxnSpPr>
          <p:cNvPr id="50" name="Curved Connector 49"/>
          <p:cNvCxnSpPr/>
          <p:nvPr/>
        </p:nvCxnSpPr>
        <p:spPr>
          <a:xfrm rot="5400000" flipH="1" flipV="1">
            <a:off x="8308508" y="3117977"/>
            <a:ext cx="1095043" cy="914074"/>
          </a:xfrm>
          <a:prstGeom prst="curvedConnector3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291087" y="5479334"/>
            <a:ext cx="1139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Encrypt with </a:t>
            </a:r>
          </a:p>
          <a:p>
            <a:r>
              <a:rPr lang="en-US" sz="1400" i="1" dirty="0"/>
              <a:t>Function f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8275498" y="5116329"/>
            <a:ext cx="214206" cy="35689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743785" y="5453418"/>
            <a:ext cx="1156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Decrypt with </a:t>
            </a:r>
          </a:p>
          <a:p>
            <a:r>
              <a:rPr lang="en-US" sz="1400" i="1" dirty="0"/>
              <a:t>Function f</a:t>
            </a:r>
            <a:r>
              <a:rPr lang="en-US" sz="1400" i="1" baseline="30000" dirty="0"/>
              <a:t>-1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7475868" y="5090413"/>
            <a:ext cx="322776" cy="35689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25711" y="4898356"/>
            <a:ext cx="38479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Two Important Security Properties:</a:t>
            </a:r>
          </a:p>
          <a:p>
            <a:pPr marL="342900" indent="-342900">
              <a:buAutoNum type="arabicPeriod"/>
            </a:pPr>
            <a:r>
              <a:rPr lang="en-US" sz="2000" dirty="0"/>
              <a:t>Secrecy Between A and B</a:t>
            </a:r>
          </a:p>
          <a:p>
            <a:pPr marL="342900" indent="-342900">
              <a:buAutoNum type="arabicPeriod"/>
            </a:pPr>
            <a:r>
              <a:rPr lang="en-US" sz="2000" dirty="0"/>
              <a:t>Authentication of A by B</a:t>
            </a:r>
          </a:p>
        </p:txBody>
      </p:sp>
      <p:sp>
        <p:nvSpPr>
          <p:cNvPr id="40" name="Diagonal Stripe 39">
            <a:extLst>
              <a:ext uri="{FF2B5EF4-FFF2-40B4-BE49-F238E27FC236}">
                <a16:creationId xmlns:a16="http://schemas.microsoft.com/office/drawing/2014/main" id="{C7CE930B-B2F0-334E-9BF5-70053647403B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BC8637-117A-DD46-9B5E-FE416779CB7D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1463539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4667365" y="1658619"/>
            <a:ext cx="2840458" cy="1814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Data Encryption Standard (DES)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25848" y="932973"/>
            <a:ext cx="150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64-bit block input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43124" y="6398141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64-bit block output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35470" y="1305658"/>
            <a:ext cx="156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56-bit key (8 bits </a:t>
            </a:r>
          </a:p>
          <a:p>
            <a:r>
              <a:rPr lang="en-US" sz="1400" b="1" dirty="0"/>
              <a:t>for error checking)</a:t>
            </a:r>
          </a:p>
        </p:txBody>
      </p:sp>
      <p:sp>
        <p:nvSpPr>
          <p:cNvPr id="41" name="Diagonal Stripe 40">
            <a:extLst>
              <a:ext uri="{FF2B5EF4-FFF2-40B4-BE49-F238E27FC236}">
                <a16:creationId xmlns:a16="http://schemas.microsoft.com/office/drawing/2014/main" id="{8B1578E0-1543-2444-9184-8817A00DCE57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15AEC3-7ACD-7E4B-BD6F-8D994B7478A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0970F75-F2A6-054D-A664-44D1B0E37E69}"/>
              </a:ext>
            </a:extLst>
          </p:cNvPr>
          <p:cNvSpPr/>
          <p:nvPr/>
        </p:nvSpPr>
        <p:spPr>
          <a:xfrm>
            <a:off x="4664257" y="3547390"/>
            <a:ext cx="2840458" cy="253390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07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4667365" y="1658619"/>
            <a:ext cx="2840458" cy="1814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Data Encryption Standard (DES)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25848" y="932973"/>
            <a:ext cx="150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64-bit block input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43124" y="6398141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64-bit block output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35470" y="1305658"/>
            <a:ext cx="156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56-bit key (8 bits </a:t>
            </a:r>
          </a:p>
          <a:p>
            <a:r>
              <a:rPr lang="en-US" sz="1400" b="1" dirty="0"/>
              <a:t>for error checking)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061111" y="1279624"/>
            <a:ext cx="0" cy="510381"/>
          </a:xfrm>
          <a:prstGeom prst="straightConnector1">
            <a:avLst/>
          </a:prstGeom>
          <a:ln w="9525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61186" y="1856482"/>
            <a:ext cx="794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Left Half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75621" y="1856482"/>
            <a:ext cx="89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Right Half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606004" y="1810602"/>
            <a:ext cx="465933" cy="199768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9" idx="1"/>
          </p:cNvCxnSpPr>
          <p:nvPr/>
        </p:nvCxnSpPr>
        <p:spPr>
          <a:xfrm>
            <a:off x="6084895" y="1810602"/>
            <a:ext cx="390727" cy="199768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766203" y="2349244"/>
            <a:ext cx="10085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Sub-key</a:t>
            </a:r>
          </a:p>
          <a:p>
            <a:r>
              <a:rPr lang="en-US" sz="1400" dirty="0"/>
              <a:t>Generation</a:t>
            </a:r>
          </a:p>
          <a:p>
            <a:r>
              <a:rPr lang="en-US" sz="1400" dirty="0"/>
              <a:t>Algorithm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8696712" y="1820763"/>
            <a:ext cx="0" cy="913366"/>
          </a:xfrm>
          <a:prstGeom prst="straightConnector1">
            <a:avLst/>
          </a:prstGeom>
          <a:ln w="9525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7601646" y="2734129"/>
            <a:ext cx="1095067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464738" y="2436493"/>
            <a:ext cx="1174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Substitution</a:t>
            </a:r>
          </a:p>
          <a:p>
            <a:r>
              <a:rPr lang="en-US" sz="1400" dirty="0"/>
              <a:t>Transposition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935467" y="2112426"/>
            <a:ext cx="0" cy="336908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191288" y="2206706"/>
            <a:ext cx="620211" cy="997824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6305775" y="2946756"/>
            <a:ext cx="285164" cy="296649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788088" y="3217887"/>
            <a:ext cx="494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XOR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6266230" y="6128231"/>
            <a:ext cx="308642" cy="26185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5513660" y="6089357"/>
            <a:ext cx="271921" cy="300724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Diagonal Stripe 40">
            <a:extLst>
              <a:ext uri="{FF2B5EF4-FFF2-40B4-BE49-F238E27FC236}">
                <a16:creationId xmlns:a16="http://schemas.microsoft.com/office/drawing/2014/main" id="{8B1578E0-1543-2444-9184-8817A00DCE57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15AEC3-7ACD-7E4B-BD6F-8D994B7478A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F52CA86-25D1-6B49-872A-60AAA1C9DFD2}"/>
              </a:ext>
            </a:extLst>
          </p:cNvPr>
          <p:cNvSpPr/>
          <p:nvPr/>
        </p:nvSpPr>
        <p:spPr>
          <a:xfrm>
            <a:off x="4664257" y="3547390"/>
            <a:ext cx="2840458" cy="253390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721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5C0297E-4004-3547-AE01-162FFADE2A89}"/>
              </a:ext>
            </a:extLst>
          </p:cNvPr>
          <p:cNvSpPr/>
          <p:nvPr/>
        </p:nvSpPr>
        <p:spPr>
          <a:xfrm>
            <a:off x="4664257" y="3547390"/>
            <a:ext cx="2840458" cy="253390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4667365" y="1658619"/>
            <a:ext cx="2840458" cy="1814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Data Encryption Standard (DES)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25848" y="932973"/>
            <a:ext cx="150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64-bit block input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43124" y="6398141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64-bit block output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35470" y="1305658"/>
            <a:ext cx="156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56-bit key (8 bits </a:t>
            </a:r>
          </a:p>
          <a:p>
            <a:r>
              <a:rPr lang="en-US" sz="1400" b="1" dirty="0"/>
              <a:t>for error checking)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061111" y="1279624"/>
            <a:ext cx="0" cy="510381"/>
          </a:xfrm>
          <a:prstGeom prst="straightConnector1">
            <a:avLst/>
          </a:prstGeom>
          <a:ln w="9525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61186" y="1856482"/>
            <a:ext cx="794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Left Half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75621" y="1856482"/>
            <a:ext cx="89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Right Half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606004" y="1810602"/>
            <a:ext cx="465933" cy="199768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9" idx="1"/>
          </p:cNvCxnSpPr>
          <p:nvPr/>
        </p:nvCxnSpPr>
        <p:spPr>
          <a:xfrm>
            <a:off x="6084895" y="1810602"/>
            <a:ext cx="390727" cy="199768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766203" y="2349244"/>
            <a:ext cx="10085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Sub-key</a:t>
            </a:r>
          </a:p>
          <a:p>
            <a:r>
              <a:rPr lang="en-US" sz="1400" dirty="0"/>
              <a:t>Generation</a:t>
            </a:r>
          </a:p>
          <a:p>
            <a:r>
              <a:rPr lang="en-US" sz="1400" dirty="0"/>
              <a:t>Algorithm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696712" y="1820763"/>
            <a:ext cx="1" cy="4268594"/>
          </a:xfrm>
          <a:prstGeom prst="straightConnector1">
            <a:avLst/>
          </a:prstGeom>
          <a:ln w="9525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7601646" y="2734129"/>
            <a:ext cx="1095067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464738" y="2436493"/>
            <a:ext cx="1174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Substitution</a:t>
            </a:r>
          </a:p>
          <a:p>
            <a:r>
              <a:rPr lang="en-US" sz="1400" dirty="0"/>
              <a:t>Transposition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935467" y="2112426"/>
            <a:ext cx="0" cy="336908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191288" y="2206706"/>
            <a:ext cx="620211" cy="997824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6305775" y="2946756"/>
            <a:ext cx="285164" cy="296649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788088" y="3217887"/>
            <a:ext cx="494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XOR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745119" y="3589758"/>
            <a:ext cx="794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Left Half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459554" y="3589758"/>
            <a:ext cx="89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Right Half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5589937" y="3543878"/>
            <a:ext cx="465933" cy="199768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51" idx="1"/>
          </p:cNvCxnSpPr>
          <p:nvPr/>
        </p:nvCxnSpPr>
        <p:spPr>
          <a:xfrm>
            <a:off x="6068828" y="3543878"/>
            <a:ext cx="390727" cy="199768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7598538" y="4467405"/>
            <a:ext cx="1095067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448671" y="4169769"/>
            <a:ext cx="1174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Substitution</a:t>
            </a:r>
          </a:p>
          <a:p>
            <a:r>
              <a:rPr lang="en-US" sz="1400" dirty="0"/>
              <a:t>Transposition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6919400" y="3845702"/>
            <a:ext cx="0" cy="336908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175221" y="3939982"/>
            <a:ext cx="620211" cy="997824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6289708" y="4680032"/>
            <a:ext cx="285164" cy="296649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772021" y="4951163"/>
            <a:ext cx="494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XOR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6266230" y="6128231"/>
            <a:ext cx="308642" cy="26185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5513660" y="6089357"/>
            <a:ext cx="271921" cy="300724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8585421" y="5031047"/>
            <a:ext cx="272832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/>
              <a:t>.</a:t>
            </a:r>
          </a:p>
          <a:p>
            <a:r>
              <a:rPr lang="en-US" sz="1400" b="1" dirty="0"/>
              <a:t>.</a:t>
            </a:r>
          </a:p>
          <a:p>
            <a:r>
              <a:rPr lang="en-US" sz="1400" b="1" dirty="0"/>
              <a:t>. 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7585579" y="6089357"/>
            <a:ext cx="1095067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Diagonal Stripe 40">
            <a:extLst>
              <a:ext uri="{FF2B5EF4-FFF2-40B4-BE49-F238E27FC236}">
                <a16:creationId xmlns:a16="http://schemas.microsoft.com/office/drawing/2014/main" id="{8B1578E0-1543-2444-9184-8817A00DCE57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15AEC3-7ACD-7E4B-BD6F-8D994B7478A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91369A-4A0F-8B4F-AAC0-ECB4F4535DC1}"/>
              </a:ext>
            </a:extLst>
          </p:cNvPr>
          <p:cNvSpPr txBox="1"/>
          <p:nvPr/>
        </p:nvSpPr>
        <p:spPr>
          <a:xfrm>
            <a:off x="5891726" y="5206458"/>
            <a:ext cx="2728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.</a:t>
            </a:r>
          </a:p>
          <a:p>
            <a:r>
              <a:rPr lang="en-US" sz="1400" b="1" dirty="0"/>
              <a:t>.</a:t>
            </a:r>
          </a:p>
          <a:p>
            <a:r>
              <a:rPr lang="en-US" sz="1400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5858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664257" y="3547390"/>
            <a:ext cx="2840458" cy="253390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4667365" y="1658619"/>
            <a:ext cx="2840458" cy="1814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Data Encryption Standard (DES)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25848" y="932973"/>
            <a:ext cx="150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64-bit block input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43124" y="6398141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64-bit block output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35470" y="1305658"/>
            <a:ext cx="156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56-bit key (8 bits </a:t>
            </a:r>
          </a:p>
          <a:p>
            <a:r>
              <a:rPr lang="en-US" sz="1400" b="1" dirty="0"/>
              <a:t>for error checking)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061111" y="1279624"/>
            <a:ext cx="0" cy="510381"/>
          </a:xfrm>
          <a:prstGeom prst="straightConnector1">
            <a:avLst/>
          </a:prstGeom>
          <a:ln w="9525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61186" y="1856482"/>
            <a:ext cx="794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Left Half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75621" y="1856482"/>
            <a:ext cx="89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Right Half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606004" y="1810602"/>
            <a:ext cx="465933" cy="199768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9" idx="1"/>
          </p:cNvCxnSpPr>
          <p:nvPr/>
        </p:nvCxnSpPr>
        <p:spPr>
          <a:xfrm>
            <a:off x="6084895" y="1810602"/>
            <a:ext cx="390727" cy="199768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766203" y="2349244"/>
            <a:ext cx="10085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Sub-key</a:t>
            </a:r>
          </a:p>
          <a:p>
            <a:r>
              <a:rPr lang="en-US" sz="1400" dirty="0"/>
              <a:t>Generation</a:t>
            </a:r>
          </a:p>
          <a:p>
            <a:r>
              <a:rPr lang="en-US" sz="1400" dirty="0"/>
              <a:t>Algorithm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696712" y="1820763"/>
            <a:ext cx="1" cy="4268594"/>
          </a:xfrm>
          <a:prstGeom prst="straightConnector1">
            <a:avLst/>
          </a:prstGeom>
          <a:ln w="9525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7601646" y="2734129"/>
            <a:ext cx="1095067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464738" y="2436493"/>
            <a:ext cx="1174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Substitution</a:t>
            </a:r>
          </a:p>
          <a:p>
            <a:r>
              <a:rPr lang="en-US" sz="1400" dirty="0"/>
              <a:t>Transposition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935467" y="2112426"/>
            <a:ext cx="0" cy="336908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191288" y="2206706"/>
            <a:ext cx="620211" cy="997824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6305775" y="2946756"/>
            <a:ext cx="285164" cy="296649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788088" y="3217887"/>
            <a:ext cx="494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XOR</a:t>
            </a:r>
          </a:p>
        </p:txBody>
      </p:sp>
      <p:sp>
        <p:nvSpPr>
          <p:cNvPr id="48" name="Left Brace 47"/>
          <p:cNvSpPr/>
          <p:nvPr/>
        </p:nvSpPr>
        <p:spPr>
          <a:xfrm>
            <a:off x="4206458" y="1849477"/>
            <a:ext cx="311017" cy="1506635"/>
          </a:xfrm>
          <a:prstGeom prst="leftBrace">
            <a:avLst>
              <a:gd name="adj1" fmla="val 69114"/>
              <a:gd name="adj2" fmla="val 50000"/>
            </a:avLst>
          </a:prstGeom>
          <a:ln w="9525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109271" y="2476577"/>
            <a:ext cx="1040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One Round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745119" y="3589758"/>
            <a:ext cx="794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Left Half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459554" y="3589758"/>
            <a:ext cx="89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Right Half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5589937" y="3543878"/>
            <a:ext cx="465933" cy="199768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51" idx="1"/>
          </p:cNvCxnSpPr>
          <p:nvPr/>
        </p:nvCxnSpPr>
        <p:spPr>
          <a:xfrm>
            <a:off x="6068828" y="3543878"/>
            <a:ext cx="390727" cy="199768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7598538" y="4467405"/>
            <a:ext cx="1095067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448671" y="4169769"/>
            <a:ext cx="1174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Substitution</a:t>
            </a:r>
          </a:p>
          <a:p>
            <a:r>
              <a:rPr lang="en-US" sz="1400" dirty="0"/>
              <a:t>Transposition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6919400" y="3845702"/>
            <a:ext cx="0" cy="336908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175221" y="3939982"/>
            <a:ext cx="620211" cy="997824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6289708" y="4680032"/>
            <a:ext cx="285164" cy="296649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772021" y="4951163"/>
            <a:ext cx="494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XOR</a:t>
            </a:r>
          </a:p>
        </p:txBody>
      </p:sp>
      <p:sp>
        <p:nvSpPr>
          <p:cNvPr id="60" name="Left Brace 59"/>
          <p:cNvSpPr/>
          <p:nvPr/>
        </p:nvSpPr>
        <p:spPr>
          <a:xfrm>
            <a:off x="4190391" y="3634585"/>
            <a:ext cx="311017" cy="1506635"/>
          </a:xfrm>
          <a:prstGeom prst="leftBrace">
            <a:avLst>
              <a:gd name="adj1" fmla="val 69114"/>
              <a:gd name="adj2" fmla="val 50000"/>
            </a:avLst>
          </a:prstGeom>
          <a:ln w="9525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3109271" y="4129079"/>
            <a:ext cx="1109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Two Rounds 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6266230" y="6128231"/>
            <a:ext cx="308642" cy="26185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5513660" y="6089357"/>
            <a:ext cx="271921" cy="300724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109271" y="5781581"/>
            <a:ext cx="1343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Sixteen Rounds 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604087" y="4889607"/>
            <a:ext cx="2728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.</a:t>
            </a:r>
          </a:p>
          <a:p>
            <a:r>
              <a:rPr lang="en-US" sz="1400" b="1" dirty="0"/>
              <a:t>.</a:t>
            </a:r>
          </a:p>
          <a:p>
            <a:r>
              <a:rPr lang="en-US" sz="1400" b="1" dirty="0"/>
              <a:t>.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585421" y="5031047"/>
            <a:ext cx="272832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/>
              <a:t>.</a:t>
            </a:r>
          </a:p>
          <a:p>
            <a:r>
              <a:rPr lang="en-US" sz="1400" b="1" dirty="0"/>
              <a:t>.</a:t>
            </a:r>
          </a:p>
          <a:p>
            <a:r>
              <a:rPr lang="en-US" sz="1400" b="1" dirty="0"/>
              <a:t>. 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7585579" y="6089357"/>
            <a:ext cx="1095067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Diagonal Stripe 40">
            <a:extLst>
              <a:ext uri="{FF2B5EF4-FFF2-40B4-BE49-F238E27FC236}">
                <a16:creationId xmlns:a16="http://schemas.microsoft.com/office/drawing/2014/main" id="{8B1578E0-1543-2444-9184-8817A00DCE57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15AEC3-7ACD-7E4B-BD6F-8D994B7478A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E3AE64-7F0E-8A40-8ACC-C91F992547F1}"/>
              </a:ext>
            </a:extLst>
          </p:cNvPr>
          <p:cNvSpPr txBox="1"/>
          <p:nvPr/>
        </p:nvSpPr>
        <p:spPr>
          <a:xfrm>
            <a:off x="5891726" y="5206458"/>
            <a:ext cx="2728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.</a:t>
            </a:r>
          </a:p>
          <a:p>
            <a:r>
              <a:rPr lang="en-US" sz="1400" b="1" dirty="0"/>
              <a:t>.</a:t>
            </a:r>
          </a:p>
          <a:p>
            <a:r>
              <a:rPr lang="en-US" sz="1400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52739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24000" y="1369493"/>
            <a:ext cx="9144000" cy="7167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Triple-DES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53679" y="1470727"/>
            <a:ext cx="104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{ m } </a:t>
            </a:r>
            <a:r>
              <a:rPr lang="en-US" sz="2400" baseline="-25000" dirty="0"/>
              <a:t>K1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21464" y="1486116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Single-DES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60227" y="1486116"/>
            <a:ext cx="1429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56 Bit Key</a:t>
            </a:r>
          </a:p>
        </p:txBody>
      </p:sp>
      <p:sp>
        <p:nvSpPr>
          <p:cNvPr id="35" name="Diagonal Stripe 34">
            <a:extLst>
              <a:ext uri="{FF2B5EF4-FFF2-40B4-BE49-F238E27FC236}">
                <a16:creationId xmlns:a16="http://schemas.microsoft.com/office/drawing/2014/main" id="{EF0E0277-31B4-B94F-B655-B56DED5A4854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102439-14A7-C642-AC7D-F5F2CC704E2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952543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24000" y="1369493"/>
            <a:ext cx="9144000" cy="7167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Triple-DES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53679" y="1470727"/>
            <a:ext cx="104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{ m } </a:t>
            </a:r>
            <a:r>
              <a:rPr lang="en-US" sz="2400" baseline="-25000" dirty="0"/>
              <a:t>K1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21464" y="1486116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Single-DES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60227" y="1486116"/>
            <a:ext cx="1429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56 Bit Key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53679" y="2309899"/>
            <a:ext cx="1633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{ { m } </a:t>
            </a:r>
            <a:r>
              <a:rPr lang="en-US" sz="2400" baseline="-25000" dirty="0"/>
              <a:t>K1 </a:t>
            </a:r>
            <a:r>
              <a:rPr lang="en-US" sz="2400" dirty="0"/>
              <a:t>} </a:t>
            </a:r>
            <a:r>
              <a:rPr lang="en-US" sz="2400" baseline="-25000" dirty="0"/>
              <a:t>K2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21465" y="2317594"/>
            <a:ext cx="1658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Double-DES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60226" y="2317594"/>
            <a:ext cx="1585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112 Bit Key</a:t>
            </a:r>
          </a:p>
        </p:txBody>
      </p:sp>
      <p:sp>
        <p:nvSpPr>
          <p:cNvPr id="35" name="Diagonal Stripe 34">
            <a:extLst>
              <a:ext uri="{FF2B5EF4-FFF2-40B4-BE49-F238E27FC236}">
                <a16:creationId xmlns:a16="http://schemas.microsoft.com/office/drawing/2014/main" id="{EF0E0277-31B4-B94F-B655-B56DED5A4854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102439-14A7-C642-AC7D-F5F2CC704E2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1910785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20892" y="2986147"/>
            <a:ext cx="9144000" cy="7167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24000" y="1369493"/>
            <a:ext cx="9144000" cy="7167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Triple-DES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53679" y="1470727"/>
            <a:ext cx="104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{ m } </a:t>
            </a:r>
            <a:r>
              <a:rPr lang="en-US" sz="2400" baseline="-25000" dirty="0"/>
              <a:t>K1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21464" y="1486116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Single-DES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60227" y="1486116"/>
            <a:ext cx="1429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56 Bit Key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53679" y="2309899"/>
            <a:ext cx="1633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{ { m } </a:t>
            </a:r>
            <a:r>
              <a:rPr lang="en-US" sz="2400" baseline="-25000" dirty="0"/>
              <a:t>K1 </a:t>
            </a:r>
            <a:r>
              <a:rPr lang="en-US" sz="2400" dirty="0"/>
              <a:t>} </a:t>
            </a:r>
            <a:r>
              <a:rPr lang="en-US" sz="2400" baseline="-25000" dirty="0"/>
              <a:t>K2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21465" y="2317594"/>
            <a:ext cx="1658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Double-DES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60226" y="2317594"/>
            <a:ext cx="1585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112 Bit 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53678" y="3110198"/>
            <a:ext cx="22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{ { { m } </a:t>
            </a:r>
            <a:r>
              <a:rPr lang="en-US" sz="2400" baseline="-25000" dirty="0"/>
              <a:t>K1 </a:t>
            </a:r>
            <a:r>
              <a:rPr lang="en-US" sz="2400" dirty="0"/>
              <a:t>} </a:t>
            </a:r>
            <a:r>
              <a:rPr lang="en-US" sz="2400" baseline="-25000" dirty="0"/>
              <a:t>K2 </a:t>
            </a:r>
            <a:r>
              <a:rPr lang="en-US" sz="2400" dirty="0"/>
              <a:t>} </a:t>
            </a:r>
            <a:r>
              <a:rPr lang="en-US" sz="2400" baseline="-25000" dirty="0"/>
              <a:t>K3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21464" y="3110198"/>
            <a:ext cx="1473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Triple-DES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60226" y="3110198"/>
            <a:ext cx="1585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168 Bit Key</a:t>
            </a:r>
          </a:p>
        </p:txBody>
      </p:sp>
      <p:sp>
        <p:nvSpPr>
          <p:cNvPr id="35" name="Diagonal Stripe 34">
            <a:extLst>
              <a:ext uri="{FF2B5EF4-FFF2-40B4-BE49-F238E27FC236}">
                <a16:creationId xmlns:a16="http://schemas.microsoft.com/office/drawing/2014/main" id="{EF0E0277-31B4-B94F-B655-B56DED5A4854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102439-14A7-C642-AC7D-F5F2CC704E2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2420171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20892" y="2986147"/>
            <a:ext cx="9144000" cy="7167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24000" y="1369493"/>
            <a:ext cx="9144000" cy="7167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Triple-DES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53679" y="1470727"/>
            <a:ext cx="104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{ m } </a:t>
            </a:r>
            <a:r>
              <a:rPr lang="en-US" sz="2400" baseline="-25000" dirty="0"/>
              <a:t>K1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21464" y="1486116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Single-DES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60227" y="1486116"/>
            <a:ext cx="1429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56 Bit Key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53679" y="2309899"/>
            <a:ext cx="1633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{ { m } </a:t>
            </a:r>
            <a:r>
              <a:rPr lang="en-US" sz="2400" baseline="-25000" dirty="0"/>
              <a:t>K1 </a:t>
            </a:r>
            <a:r>
              <a:rPr lang="en-US" sz="2400" dirty="0"/>
              <a:t>} </a:t>
            </a:r>
            <a:r>
              <a:rPr lang="en-US" sz="2400" baseline="-25000" dirty="0"/>
              <a:t>K2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21465" y="2317594"/>
            <a:ext cx="1658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Double-DES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60226" y="2317594"/>
            <a:ext cx="1585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112 Bit 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53678" y="3110198"/>
            <a:ext cx="22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{ { { m } </a:t>
            </a:r>
            <a:r>
              <a:rPr lang="en-US" sz="2400" baseline="-25000" dirty="0"/>
              <a:t>K1 </a:t>
            </a:r>
            <a:r>
              <a:rPr lang="en-US" sz="2400" dirty="0"/>
              <a:t>} </a:t>
            </a:r>
            <a:r>
              <a:rPr lang="en-US" sz="2400" baseline="-25000" dirty="0"/>
              <a:t>K2 </a:t>
            </a:r>
            <a:r>
              <a:rPr lang="en-US" sz="2400" dirty="0"/>
              <a:t>} </a:t>
            </a:r>
            <a:r>
              <a:rPr lang="en-US" sz="2400" baseline="-25000" dirty="0"/>
              <a:t>K3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21464" y="3110198"/>
            <a:ext cx="1473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Triple-DES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60226" y="3110198"/>
            <a:ext cx="1585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168 Bit Key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69989" y="4418665"/>
            <a:ext cx="4135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Single-DES Mode:   K1 = K2 ≠ K3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84441" y="4379791"/>
            <a:ext cx="22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{ { { m } </a:t>
            </a:r>
            <a:r>
              <a:rPr lang="en-US" sz="2400" baseline="-25000" dirty="0"/>
              <a:t>K1 </a:t>
            </a:r>
            <a:r>
              <a:rPr lang="en-US" sz="2400" dirty="0"/>
              <a:t>} </a:t>
            </a:r>
            <a:r>
              <a:rPr lang="en-US" sz="2400" baseline="-25000" dirty="0"/>
              <a:t>K1 </a:t>
            </a:r>
            <a:r>
              <a:rPr lang="en-US" sz="2400" dirty="0"/>
              <a:t>} </a:t>
            </a:r>
            <a:r>
              <a:rPr lang="en-US" sz="2400" baseline="-25000" dirty="0"/>
              <a:t>K3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81333" y="4765435"/>
            <a:ext cx="22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{ </a:t>
            </a:r>
            <a:r>
              <a:rPr lang="en-US" sz="2400" dirty="0">
                <a:solidFill>
                  <a:srgbClr val="FFFFFF"/>
                </a:solidFill>
              </a:rPr>
              <a:t>{ {</a:t>
            </a:r>
            <a:r>
              <a:rPr lang="en-US" sz="2400" dirty="0"/>
              <a:t> m </a:t>
            </a:r>
            <a:r>
              <a:rPr lang="en-US" sz="2400" dirty="0">
                <a:solidFill>
                  <a:srgbClr val="FFFFFF"/>
                </a:solidFill>
              </a:rPr>
              <a:t>} </a:t>
            </a:r>
            <a:r>
              <a:rPr lang="en-US" sz="2400" baseline="-25000" dirty="0">
                <a:solidFill>
                  <a:srgbClr val="FFFFFF"/>
                </a:solidFill>
              </a:rPr>
              <a:t>K1 </a:t>
            </a:r>
            <a:r>
              <a:rPr lang="en-US" sz="2400" dirty="0">
                <a:solidFill>
                  <a:srgbClr val="FFFFFF"/>
                </a:solidFill>
              </a:rPr>
              <a:t>} </a:t>
            </a:r>
            <a:r>
              <a:rPr lang="en-US" sz="2400" baseline="-25000" dirty="0">
                <a:solidFill>
                  <a:srgbClr val="FFFFFF"/>
                </a:solidFill>
              </a:rPr>
              <a:t>K2</a:t>
            </a:r>
            <a:r>
              <a:rPr lang="en-US" sz="2400" baseline="-25000" dirty="0"/>
              <a:t> </a:t>
            </a:r>
            <a:r>
              <a:rPr lang="en-US" sz="2400" dirty="0"/>
              <a:t>} </a:t>
            </a:r>
            <a:r>
              <a:rPr lang="en-US" sz="2400" baseline="-25000" dirty="0"/>
              <a:t>K3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923622" y="3780627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92714" y="3780627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87878" y="3780627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9089523" y="4111345"/>
            <a:ext cx="0" cy="375781"/>
          </a:xfrm>
          <a:prstGeom prst="straightConnector1">
            <a:avLst/>
          </a:prstGeom>
          <a:ln w="9525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645657" y="4111345"/>
            <a:ext cx="0" cy="375781"/>
          </a:xfrm>
          <a:prstGeom prst="straightConnector1">
            <a:avLst/>
          </a:prstGeom>
          <a:ln w="9525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214902" y="4111345"/>
            <a:ext cx="0" cy="375781"/>
          </a:xfrm>
          <a:prstGeom prst="straightConnector1">
            <a:avLst/>
          </a:prstGeom>
          <a:ln w="9525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Diagonal Stripe 34">
            <a:extLst>
              <a:ext uri="{FF2B5EF4-FFF2-40B4-BE49-F238E27FC236}">
                <a16:creationId xmlns:a16="http://schemas.microsoft.com/office/drawing/2014/main" id="{EF0E0277-31B4-B94F-B655-B56DED5A4854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102439-14A7-C642-AC7D-F5F2CC704E2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2771736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499519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8200441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6" name="Diagonal Stripe 35">
            <a:extLst>
              <a:ext uri="{FF2B5EF4-FFF2-40B4-BE49-F238E27FC236}">
                <a16:creationId xmlns:a16="http://schemas.microsoft.com/office/drawing/2014/main" id="{434B15A5-C0DB-2941-866B-AD2E1884D202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4DB3CC-7841-C147-A273-31E572F8A4C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3CDD1-D97C-124E-9225-9F2B46085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2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Lamport S/Key Protocol – Purpose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3CD094-8B1E-014C-B614-955BA794ABF6}"/>
              </a:ext>
            </a:extLst>
          </p:cNvPr>
          <p:cNvSpPr txBox="1"/>
          <p:nvPr/>
        </p:nvSpPr>
        <p:spPr>
          <a:xfrm>
            <a:off x="6494782" y="3483645"/>
            <a:ext cx="3874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B is attempting to validate A’s reported </a:t>
            </a:r>
          </a:p>
          <a:p>
            <a:pPr algn="ctr"/>
            <a:r>
              <a:rPr lang="en-US" i="1" dirty="0"/>
              <a:t>identity (i.e., authenticating A)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1BDAE6-F7CB-BF4C-9345-9C86B9A9A852}"/>
              </a:ext>
            </a:extLst>
          </p:cNvPr>
          <p:cNvSpPr txBox="1"/>
          <p:nvPr/>
        </p:nvSpPr>
        <p:spPr>
          <a:xfrm>
            <a:off x="2853455" y="3483645"/>
            <a:ext cx="1763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A is reporting its </a:t>
            </a:r>
          </a:p>
          <a:p>
            <a:pPr algn="ctr"/>
            <a:r>
              <a:rPr lang="en-US" i="1" dirty="0"/>
              <a:t>identity to B</a:t>
            </a:r>
          </a:p>
        </p:txBody>
      </p:sp>
    </p:spTree>
    <p:extLst>
      <p:ext uri="{BB962C8B-B14F-4D97-AF65-F5344CB8AC3E}">
        <p14:creationId xmlns:p14="http://schemas.microsoft.com/office/powerpoint/2010/main" val="1271637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20892" y="2986147"/>
            <a:ext cx="9144000" cy="7167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24000" y="1369493"/>
            <a:ext cx="9144000" cy="7167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Triple-DES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53679" y="1470727"/>
            <a:ext cx="104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{ m } </a:t>
            </a:r>
            <a:r>
              <a:rPr lang="en-US" sz="2400" baseline="-25000" dirty="0"/>
              <a:t>K1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21464" y="1486116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Single-DES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60227" y="1486116"/>
            <a:ext cx="1429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56 Bit Key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53679" y="2309899"/>
            <a:ext cx="1633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{ { m } </a:t>
            </a:r>
            <a:r>
              <a:rPr lang="en-US" sz="2400" baseline="-25000" dirty="0"/>
              <a:t>K1 </a:t>
            </a:r>
            <a:r>
              <a:rPr lang="en-US" sz="2400" dirty="0"/>
              <a:t>} </a:t>
            </a:r>
            <a:r>
              <a:rPr lang="en-US" sz="2400" baseline="-25000" dirty="0"/>
              <a:t>K2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21465" y="2317594"/>
            <a:ext cx="1658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Double-DES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60226" y="2317594"/>
            <a:ext cx="1585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112 Bit 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53678" y="3110198"/>
            <a:ext cx="22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{ { { m } </a:t>
            </a:r>
            <a:r>
              <a:rPr lang="en-US" sz="2400" baseline="-25000" dirty="0"/>
              <a:t>K1 </a:t>
            </a:r>
            <a:r>
              <a:rPr lang="en-US" sz="2400" dirty="0"/>
              <a:t>} </a:t>
            </a:r>
            <a:r>
              <a:rPr lang="en-US" sz="2400" baseline="-25000" dirty="0"/>
              <a:t>K2 </a:t>
            </a:r>
            <a:r>
              <a:rPr lang="en-US" sz="2400" dirty="0"/>
              <a:t>} </a:t>
            </a:r>
            <a:r>
              <a:rPr lang="en-US" sz="2400" baseline="-25000" dirty="0"/>
              <a:t>K3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21464" y="3110198"/>
            <a:ext cx="1473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Triple-DES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60226" y="3110198"/>
            <a:ext cx="1585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168 Bit Key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69989" y="4418665"/>
            <a:ext cx="4135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Single-DES Mode:   K1 = K2 ≠ K3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84441" y="4379791"/>
            <a:ext cx="22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{ { { m } </a:t>
            </a:r>
            <a:r>
              <a:rPr lang="en-US" sz="2400" baseline="-25000" dirty="0"/>
              <a:t>K1 </a:t>
            </a:r>
            <a:r>
              <a:rPr lang="en-US" sz="2400" dirty="0"/>
              <a:t>} </a:t>
            </a:r>
            <a:r>
              <a:rPr lang="en-US" sz="2400" baseline="-25000" dirty="0"/>
              <a:t>K1 </a:t>
            </a:r>
            <a:r>
              <a:rPr lang="en-US" sz="2400" dirty="0"/>
              <a:t>} </a:t>
            </a:r>
            <a:r>
              <a:rPr lang="en-US" sz="2400" baseline="-25000" dirty="0"/>
              <a:t>K3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81333" y="4765435"/>
            <a:ext cx="22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{ </a:t>
            </a:r>
            <a:r>
              <a:rPr lang="en-US" sz="2400" dirty="0">
                <a:solidFill>
                  <a:srgbClr val="FFFFFF"/>
                </a:solidFill>
              </a:rPr>
              <a:t>{ {</a:t>
            </a:r>
            <a:r>
              <a:rPr lang="en-US" sz="2400" dirty="0"/>
              <a:t> m </a:t>
            </a:r>
            <a:r>
              <a:rPr lang="en-US" sz="2400" dirty="0">
                <a:solidFill>
                  <a:srgbClr val="FFFFFF"/>
                </a:solidFill>
              </a:rPr>
              <a:t>} </a:t>
            </a:r>
            <a:r>
              <a:rPr lang="en-US" sz="2400" baseline="-25000" dirty="0">
                <a:solidFill>
                  <a:srgbClr val="FFFFFF"/>
                </a:solidFill>
              </a:rPr>
              <a:t>K1 </a:t>
            </a:r>
            <a:r>
              <a:rPr lang="en-US" sz="2400" dirty="0">
                <a:solidFill>
                  <a:srgbClr val="FFFFFF"/>
                </a:solidFill>
              </a:rPr>
              <a:t>} </a:t>
            </a:r>
            <a:r>
              <a:rPr lang="en-US" sz="2400" baseline="-25000" dirty="0">
                <a:solidFill>
                  <a:srgbClr val="FFFFFF"/>
                </a:solidFill>
              </a:rPr>
              <a:t>K2</a:t>
            </a:r>
            <a:r>
              <a:rPr lang="en-US" sz="2400" baseline="-25000" dirty="0"/>
              <a:t> </a:t>
            </a:r>
            <a:r>
              <a:rPr lang="en-US" sz="2400" dirty="0"/>
              <a:t>} </a:t>
            </a:r>
            <a:r>
              <a:rPr lang="en-US" sz="2400" baseline="-25000" dirty="0"/>
              <a:t>K3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66882" y="5504041"/>
            <a:ext cx="410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Triple-DES Mode:   K1 = K3 ≠ K2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81333" y="5465167"/>
            <a:ext cx="22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{ { { m } </a:t>
            </a:r>
            <a:r>
              <a:rPr lang="en-US" sz="2400" baseline="-25000" dirty="0"/>
              <a:t>K1 </a:t>
            </a:r>
            <a:r>
              <a:rPr lang="en-US" sz="2400" dirty="0"/>
              <a:t>} </a:t>
            </a:r>
            <a:r>
              <a:rPr lang="en-US" sz="2400" baseline="-25000" dirty="0"/>
              <a:t>K2 </a:t>
            </a:r>
            <a:r>
              <a:rPr lang="en-US" sz="2400" dirty="0"/>
              <a:t>} </a:t>
            </a:r>
            <a:r>
              <a:rPr lang="en-US" sz="2400" baseline="-25000" dirty="0"/>
              <a:t>K1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77677" y="6258695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43035" y="6258695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1354" y="6258695"/>
            <a:ext cx="956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  Mode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7443035" y="5908832"/>
            <a:ext cx="0" cy="375781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7595435" y="5905736"/>
            <a:ext cx="0" cy="375781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747835" y="5902640"/>
            <a:ext cx="0" cy="375781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828479" y="5343722"/>
            <a:ext cx="1709778" cy="837227"/>
          </a:xfrm>
          <a:prstGeom prst="ellipse">
            <a:avLst/>
          </a:prstGeom>
          <a:noFill/>
          <a:ln w="952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819169" y="6268558"/>
            <a:ext cx="178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112 bits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923622" y="3780627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92714" y="3780627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87878" y="3780627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9089523" y="4111345"/>
            <a:ext cx="0" cy="375781"/>
          </a:xfrm>
          <a:prstGeom prst="straightConnector1">
            <a:avLst/>
          </a:prstGeom>
          <a:ln w="9525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645657" y="4111345"/>
            <a:ext cx="0" cy="375781"/>
          </a:xfrm>
          <a:prstGeom prst="straightConnector1">
            <a:avLst/>
          </a:prstGeom>
          <a:ln w="9525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214902" y="4111345"/>
            <a:ext cx="0" cy="375781"/>
          </a:xfrm>
          <a:prstGeom prst="straightConnector1">
            <a:avLst/>
          </a:prstGeom>
          <a:ln w="9525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Diagonal Stripe 34">
            <a:extLst>
              <a:ext uri="{FF2B5EF4-FFF2-40B4-BE49-F238E27FC236}">
                <a16:creationId xmlns:a16="http://schemas.microsoft.com/office/drawing/2014/main" id="{EF0E0277-31B4-B94F-B655-B56DED5A4854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102439-14A7-C642-AC7D-F5F2CC704E2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2190612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Conventional Encryption Scaling Issue</a:t>
            </a:r>
          </a:p>
        </p:txBody>
      </p:sp>
      <p:sp>
        <p:nvSpPr>
          <p:cNvPr id="3" name="Oval 2"/>
          <p:cNvSpPr/>
          <p:nvPr/>
        </p:nvSpPr>
        <p:spPr>
          <a:xfrm>
            <a:off x="2482944" y="1604211"/>
            <a:ext cx="365760" cy="27432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</a:t>
            </a:r>
          </a:p>
        </p:txBody>
      </p:sp>
      <p:sp>
        <p:nvSpPr>
          <p:cNvPr id="10" name="Oval 9"/>
          <p:cNvSpPr/>
          <p:nvPr/>
        </p:nvSpPr>
        <p:spPr>
          <a:xfrm>
            <a:off x="3424056" y="1609563"/>
            <a:ext cx="365760" cy="27432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01171" y="1542129"/>
            <a:ext cx="286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participants – 1 shared key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848704" y="1741371"/>
            <a:ext cx="575352" cy="535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70702" y="1564492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5670799" y="3835557"/>
            <a:ext cx="0" cy="211214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667691" y="5944607"/>
            <a:ext cx="4162856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60012" y="4638951"/>
            <a:ext cx="8014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Participants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87532" y="6074189"/>
            <a:ext cx="423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Keys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40299" y="3793586"/>
            <a:ext cx="24966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7</a:t>
            </a:r>
          </a:p>
          <a:p>
            <a:endParaRPr lang="en-US" sz="1000" dirty="0"/>
          </a:p>
          <a:p>
            <a:r>
              <a:rPr lang="en-US" sz="1000" dirty="0"/>
              <a:t>6</a:t>
            </a:r>
          </a:p>
          <a:p>
            <a:endParaRPr lang="en-US" sz="1000" dirty="0"/>
          </a:p>
          <a:p>
            <a:r>
              <a:rPr lang="en-US" sz="1000" dirty="0"/>
              <a:t>5</a:t>
            </a:r>
          </a:p>
          <a:p>
            <a:endParaRPr lang="en-US" sz="1000" dirty="0"/>
          </a:p>
          <a:p>
            <a:r>
              <a:rPr lang="en-US" sz="1000" dirty="0"/>
              <a:t>4</a:t>
            </a:r>
          </a:p>
          <a:p>
            <a:endParaRPr lang="en-US" sz="1000" dirty="0"/>
          </a:p>
          <a:p>
            <a:r>
              <a:rPr lang="en-US" sz="1000" dirty="0"/>
              <a:t>3</a:t>
            </a:r>
          </a:p>
          <a:p>
            <a:endParaRPr lang="en-US" sz="1000" dirty="0"/>
          </a:p>
          <a:p>
            <a:r>
              <a:rPr lang="en-US" sz="1000" dirty="0"/>
              <a:t>2</a:t>
            </a:r>
          </a:p>
          <a:p>
            <a:endParaRPr lang="en-US" sz="1000" dirty="0"/>
          </a:p>
          <a:p>
            <a:r>
              <a:rPr lang="en-US" sz="1000" dirty="0"/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69704" y="5941493"/>
            <a:ext cx="43140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1   2   3   4   5   6   7   8   9   10  11  12  13  14  15  16  17  18  19  20  21  22  23  24</a:t>
            </a:r>
          </a:p>
        </p:txBody>
      </p:sp>
      <p:sp>
        <p:nvSpPr>
          <p:cNvPr id="4" name="Oval 3"/>
          <p:cNvSpPr/>
          <p:nvPr/>
        </p:nvSpPr>
        <p:spPr>
          <a:xfrm>
            <a:off x="5758370" y="5426293"/>
            <a:ext cx="91440" cy="91440"/>
          </a:xfrm>
          <a:prstGeom prst="ellipse">
            <a:avLst/>
          </a:prstGeom>
          <a:solidFill>
            <a:schemeClr val="tx1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677003" y="5517734"/>
            <a:ext cx="114129" cy="42997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iagonal Stripe 15">
            <a:extLst>
              <a:ext uri="{FF2B5EF4-FFF2-40B4-BE49-F238E27FC236}">
                <a16:creationId xmlns:a16="http://schemas.microsoft.com/office/drawing/2014/main" id="{A4456582-0CBA-5949-9971-874693B0492C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5F830C-C4C5-5942-B7B3-BE1EDF2DC998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206164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stCxn id="3" idx="5"/>
            <a:endCxn id="9" idx="1"/>
          </p:cNvCxnSpPr>
          <p:nvPr/>
        </p:nvCxnSpPr>
        <p:spPr>
          <a:xfrm>
            <a:off x="2795141" y="1838358"/>
            <a:ext cx="692331" cy="58576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Conventional Encryption Scaling Issue</a:t>
            </a:r>
          </a:p>
        </p:txBody>
      </p:sp>
      <p:sp>
        <p:nvSpPr>
          <p:cNvPr id="3" name="Oval 2"/>
          <p:cNvSpPr/>
          <p:nvPr/>
        </p:nvSpPr>
        <p:spPr>
          <a:xfrm>
            <a:off x="2482944" y="1604211"/>
            <a:ext cx="365760" cy="27432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</a:t>
            </a:r>
          </a:p>
        </p:txBody>
      </p:sp>
      <p:sp>
        <p:nvSpPr>
          <p:cNvPr id="10" name="Oval 9"/>
          <p:cNvSpPr/>
          <p:nvPr/>
        </p:nvSpPr>
        <p:spPr>
          <a:xfrm>
            <a:off x="3424056" y="1609563"/>
            <a:ext cx="365760" cy="27432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3433907" y="2383947"/>
            <a:ext cx="365760" cy="27432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848704" y="1741371"/>
            <a:ext cx="575352" cy="535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69148" y="1564492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k1</a:t>
            </a:r>
          </a:p>
        </p:txBody>
      </p:sp>
      <p:cxnSp>
        <p:nvCxnSpPr>
          <p:cNvPr id="17" name="Straight Connector 16"/>
          <p:cNvCxnSpPr>
            <a:stCxn id="10" idx="4"/>
            <a:endCxn id="9" idx="0"/>
          </p:cNvCxnSpPr>
          <p:nvPr/>
        </p:nvCxnSpPr>
        <p:spPr>
          <a:xfrm>
            <a:off x="3606937" y="1883883"/>
            <a:ext cx="9851" cy="50006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38150" y="1989010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69148" y="1976052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98063" y="1542129"/>
            <a:ext cx="286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participants – 1 shared key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98063" y="1898618"/>
            <a:ext cx="296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participants – 3 shared keys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31255" y="5266688"/>
            <a:ext cx="2204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Added participant 	1</a:t>
            </a:r>
          </a:p>
          <a:p>
            <a:r>
              <a:rPr lang="en-US" dirty="0"/>
              <a:t>Added new keys 	2 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5670799" y="3835557"/>
            <a:ext cx="0" cy="211214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667691" y="5944607"/>
            <a:ext cx="4162856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60012" y="4638951"/>
            <a:ext cx="8014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Participants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87532" y="6074189"/>
            <a:ext cx="423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Keys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40299" y="3793586"/>
            <a:ext cx="24966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7</a:t>
            </a:r>
          </a:p>
          <a:p>
            <a:endParaRPr lang="en-US" sz="1000" dirty="0"/>
          </a:p>
          <a:p>
            <a:r>
              <a:rPr lang="en-US" sz="1000" dirty="0"/>
              <a:t>6</a:t>
            </a:r>
          </a:p>
          <a:p>
            <a:endParaRPr lang="en-US" sz="1000" dirty="0"/>
          </a:p>
          <a:p>
            <a:r>
              <a:rPr lang="en-US" sz="1000" dirty="0"/>
              <a:t>5</a:t>
            </a:r>
          </a:p>
          <a:p>
            <a:endParaRPr lang="en-US" sz="1000" dirty="0"/>
          </a:p>
          <a:p>
            <a:r>
              <a:rPr lang="en-US" sz="1000" dirty="0"/>
              <a:t>4</a:t>
            </a:r>
          </a:p>
          <a:p>
            <a:endParaRPr lang="en-US" sz="1000" dirty="0"/>
          </a:p>
          <a:p>
            <a:r>
              <a:rPr lang="en-US" sz="1000" dirty="0"/>
              <a:t>3</a:t>
            </a:r>
          </a:p>
          <a:p>
            <a:endParaRPr lang="en-US" sz="1000" dirty="0"/>
          </a:p>
          <a:p>
            <a:r>
              <a:rPr lang="en-US" sz="1000" dirty="0"/>
              <a:t>2</a:t>
            </a:r>
          </a:p>
          <a:p>
            <a:endParaRPr lang="en-US" sz="1000" dirty="0"/>
          </a:p>
          <a:p>
            <a:r>
              <a:rPr lang="en-US" sz="1000" dirty="0"/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69704" y="5941493"/>
            <a:ext cx="43140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1   2   3   4   5   6   7   8   9   10  11  12  13  14  15  16  17  18  19  20  21  22  23  24</a:t>
            </a:r>
          </a:p>
        </p:txBody>
      </p:sp>
      <p:sp>
        <p:nvSpPr>
          <p:cNvPr id="28" name="Oval 27"/>
          <p:cNvSpPr/>
          <p:nvPr/>
        </p:nvSpPr>
        <p:spPr>
          <a:xfrm>
            <a:off x="5758370" y="5426293"/>
            <a:ext cx="91440" cy="91440"/>
          </a:xfrm>
          <a:prstGeom prst="ellipse">
            <a:avLst/>
          </a:prstGeom>
          <a:solidFill>
            <a:schemeClr val="tx1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027401" y="5138121"/>
            <a:ext cx="91440" cy="91440"/>
          </a:xfrm>
          <a:prstGeom prst="ellipse">
            <a:avLst/>
          </a:prstGeom>
          <a:solidFill>
            <a:schemeClr val="tx1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5677003" y="5517734"/>
            <a:ext cx="114129" cy="42997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836420" y="5216170"/>
            <a:ext cx="204373" cy="22351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Diagonal Stripe 32">
            <a:extLst>
              <a:ext uri="{FF2B5EF4-FFF2-40B4-BE49-F238E27FC236}">
                <a16:creationId xmlns:a16="http://schemas.microsoft.com/office/drawing/2014/main" id="{BE6FF2EE-250A-B14A-9C4E-A187D65D565C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85E559-8752-0D4A-9897-D0CC55CBDFD8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9222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stCxn id="3" idx="5"/>
            <a:endCxn id="9" idx="1"/>
          </p:cNvCxnSpPr>
          <p:nvPr/>
        </p:nvCxnSpPr>
        <p:spPr>
          <a:xfrm>
            <a:off x="2795141" y="1838358"/>
            <a:ext cx="692331" cy="58576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Conventional Encryption Scaling Issue</a:t>
            </a:r>
          </a:p>
        </p:txBody>
      </p:sp>
      <p:sp>
        <p:nvSpPr>
          <p:cNvPr id="3" name="Oval 2"/>
          <p:cNvSpPr/>
          <p:nvPr/>
        </p:nvSpPr>
        <p:spPr>
          <a:xfrm>
            <a:off x="2482944" y="1604211"/>
            <a:ext cx="365760" cy="27432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</a:t>
            </a:r>
          </a:p>
        </p:txBody>
      </p:sp>
      <p:sp>
        <p:nvSpPr>
          <p:cNvPr id="10" name="Oval 9"/>
          <p:cNvSpPr/>
          <p:nvPr/>
        </p:nvSpPr>
        <p:spPr>
          <a:xfrm>
            <a:off x="3424056" y="1609563"/>
            <a:ext cx="365760" cy="27432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3433907" y="2383947"/>
            <a:ext cx="365760" cy="27432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848704" y="1741371"/>
            <a:ext cx="575352" cy="535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74074" y="1564492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k1</a:t>
            </a:r>
          </a:p>
        </p:txBody>
      </p:sp>
      <p:cxnSp>
        <p:nvCxnSpPr>
          <p:cNvPr id="17" name="Straight Connector 16"/>
          <p:cNvCxnSpPr>
            <a:stCxn id="10" idx="4"/>
            <a:endCxn id="9" idx="0"/>
          </p:cNvCxnSpPr>
          <p:nvPr/>
        </p:nvCxnSpPr>
        <p:spPr>
          <a:xfrm>
            <a:off x="3606937" y="1883883"/>
            <a:ext cx="9851" cy="50006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38150" y="1989010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74074" y="1976052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k2</a:t>
            </a:r>
          </a:p>
        </p:txBody>
      </p:sp>
      <p:sp>
        <p:nvSpPr>
          <p:cNvPr id="14" name="Oval 13"/>
          <p:cNvSpPr/>
          <p:nvPr/>
        </p:nvSpPr>
        <p:spPr>
          <a:xfrm>
            <a:off x="3430799" y="3197202"/>
            <a:ext cx="365760" cy="27432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603829" y="2684183"/>
            <a:ext cx="9851" cy="50006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435042" y="2789310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k4</a:t>
            </a:r>
          </a:p>
        </p:txBody>
      </p:sp>
      <p:cxnSp>
        <p:nvCxnSpPr>
          <p:cNvPr id="25" name="Straight Connector 24"/>
          <p:cNvCxnSpPr>
            <a:stCxn id="3" idx="4"/>
            <a:endCxn id="14" idx="1"/>
          </p:cNvCxnSpPr>
          <p:nvPr/>
        </p:nvCxnSpPr>
        <p:spPr>
          <a:xfrm>
            <a:off x="2665825" y="1878531"/>
            <a:ext cx="818539" cy="135884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974074" y="2426486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k5</a:t>
            </a:r>
          </a:p>
        </p:txBody>
      </p:sp>
      <p:cxnSp>
        <p:nvCxnSpPr>
          <p:cNvPr id="8" name="Curved Connector 7"/>
          <p:cNvCxnSpPr>
            <a:stCxn id="10" idx="6"/>
            <a:endCxn id="14" idx="6"/>
          </p:cNvCxnSpPr>
          <p:nvPr/>
        </p:nvCxnSpPr>
        <p:spPr>
          <a:xfrm>
            <a:off x="3789817" y="1746724"/>
            <a:ext cx="6743" cy="1587639"/>
          </a:xfrm>
          <a:prstGeom prst="curvedConnector3">
            <a:avLst>
              <a:gd name="adj1" fmla="val 5604167"/>
            </a:avLst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02119" y="2374669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98063" y="1542129"/>
            <a:ext cx="286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participants – 1 shared key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098063" y="1898618"/>
            <a:ext cx="296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participants – 3 shared keys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98063" y="2255107"/>
            <a:ext cx="296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participants – 6 shared keys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531255" y="5266688"/>
            <a:ext cx="2204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Added participant 	1</a:t>
            </a:r>
          </a:p>
          <a:p>
            <a:r>
              <a:rPr lang="en-US" dirty="0"/>
              <a:t>Added new keys 	3 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5670799" y="3835557"/>
            <a:ext cx="0" cy="211214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5667691" y="5944607"/>
            <a:ext cx="4162856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660012" y="4638951"/>
            <a:ext cx="8014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Participants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87532" y="6074189"/>
            <a:ext cx="423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Keys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40299" y="3793586"/>
            <a:ext cx="24966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7</a:t>
            </a:r>
          </a:p>
          <a:p>
            <a:endParaRPr lang="en-US" sz="1000" dirty="0"/>
          </a:p>
          <a:p>
            <a:r>
              <a:rPr lang="en-US" sz="1000" dirty="0"/>
              <a:t>6</a:t>
            </a:r>
          </a:p>
          <a:p>
            <a:endParaRPr lang="en-US" sz="1000" dirty="0"/>
          </a:p>
          <a:p>
            <a:r>
              <a:rPr lang="en-US" sz="1000" dirty="0"/>
              <a:t>5</a:t>
            </a:r>
          </a:p>
          <a:p>
            <a:endParaRPr lang="en-US" sz="1000" dirty="0"/>
          </a:p>
          <a:p>
            <a:r>
              <a:rPr lang="en-US" sz="1000" dirty="0"/>
              <a:t>4</a:t>
            </a:r>
          </a:p>
          <a:p>
            <a:endParaRPr lang="en-US" sz="1000" dirty="0"/>
          </a:p>
          <a:p>
            <a:r>
              <a:rPr lang="en-US" sz="1000" dirty="0"/>
              <a:t>3</a:t>
            </a:r>
          </a:p>
          <a:p>
            <a:endParaRPr lang="en-US" sz="1000" dirty="0"/>
          </a:p>
          <a:p>
            <a:r>
              <a:rPr lang="en-US" sz="1000" dirty="0"/>
              <a:t>2</a:t>
            </a:r>
          </a:p>
          <a:p>
            <a:endParaRPr lang="en-US" sz="1000" dirty="0"/>
          </a:p>
          <a:p>
            <a:r>
              <a:rPr lang="en-US" sz="1000" dirty="0"/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69704" y="5941493"/>
            <a:ext cx="43140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1   2   3   4   5   6   7   8   9   10  11  12  13  14  15  16  17  18  19  20  21  22  23  24</a:t>
            </a:r>
          </a:p>
        </p:txBody>
      </p:sp>
      <p:sp>
        <p:nvSpPr>
          <p:cNvPr id="36" name="Oval 35"/>
          <p:cNvSpPr/>
          <p:nvPr/>
        </p:nvSpPr>
        <p:spPr>
          <a:xfrm>
            <a:off x="5758370" y="5426293"/>
            <a:ext cx="91440" cy="91440"/>
          </a:xfrm>
          <a:prstGeom prst="ellipse">
            <a:avLst/>
          </a:prstGeom>
          <a:solidFill>
            <a:schemeClr val="tx1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027401" y="5138121"/>
            <a:ext cx="91440" cy="91440"/>
          </a:xfrm>
          <a:prstGeom prst="ellipse">
            <a:avLst/>
          </a:prstGeom>
          <a:solidFill>
            <a:schemeClr val="tx1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529694" y="4824033"/>
            <a:ext cx="91440" cy="91440"/>
          </a:xfrm>
          <a:prstGeom prst="ellipse">
            <a:avLst/>
          </a:prstGeom>
          <a:solidFill>
            <a:schemeClr val="tx1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5677003" y="5517734"/>
            <a:ext cx="114129" cy="42997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5836420" y="5216170"/>
            <a:ext cx="204373" cy="22351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6118841" y="4889125"/>
            <a:ext cx="424244" cy="26046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Diagonal Stripe 41">
            <a:extLst>
              <a:ext uri="{FF2B5EF4-FFF2-40B4-BE49-F238E27FC236}">
                <a16:creationId xmlns:a16="http://schemas.microsoft.com/office/drawing/2014/main" id="{C3FA0DBA-8820-0F4D-84B7-F1E178271145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1678E1-15C8-984F-9687-32B2BBF8A16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9974849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stCxn id="3" idx="5"/>
            <a:endCxn id="9" idx="1"/>
          </p:cNvCxnSpPr>
          <p:nvPr/>
        </p:nvCxnSpPr>
        <p:spPr>
          <a:xfrm>
            <a:off x="2795141" y="1838358"/>
            <a:ext cx="692331" cy="58576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Conventional Encryption Scaling Issue</a:t>
            </a:r>
          </a:p>
        </p:txBody>
      </p:sp>
      <p:sp>
        <p:nvSpPr>
          <p:cNvPr id="3" name="Oval 2"/>
          <p:cNvSpPr/>
          <p:nvPr/>
        </p:nvSpPr>
        <p:spPr>
          <a:xfrm>
            <a:off x="2482944" y="1604211"/>
            <a:ext cx="365760" cy="27432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</a:t>
            </a:r>
          </a:p>
        </p:txBody>
      </p:sp>
      <p:sp>
        <p:nvSpPr>
          <p:cNvPr id="10" name="Oval 9"/>
          <p:cNvSpPr/>
          <p:nvPr/>
        </p:nvSpPr>
        <p:spPr>
          <a:xfrm>
            <a:off x="3424056" y="1609563"/>
            <a:ext cx="365760" cy="27432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3433907" y="2383947"/>
            <a:ext cx="365760" cy="27432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848704" y="1741371"/>
            <a:ext cx="575352" cy="535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74074" y="1564492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k1</a:t>
            </a:r>
          </a:p>
        </p:txBody>
      </p:sp>
      <p:cxnSp>
        <p:nvCxnSpPr>
          <p:cNvPr id="17" name="Straight Connector 16"/>
          <p:cNvCxnSpPr>
            <a:stCxn id="10" idx="4"/>
            <a:endCxn id="9" idx="0"/>
          </p:cNvCxnSpPr>
          <p:nvPr/>
        </p:nvCxnSpPr>
        <p:spPr>
          <a:xfrm>
            <a:off x="3606937" y="1883883"/>
            <a:ext cx="9851" cy="50006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38150" y="1989010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74074" y="1976052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k2</a:t>
            </a:r>
          </a:p>
        </p:txBody>
      </p:sp>
      <p:sp>
        <p:nvSpPr>
          <p:cNvPr id="14" name="Oval 13"/>
          <p:cNvSpPr/>
          <p:nvPr/>
        </p:nvSpPr>
        <p:spPr>
          <a:xfrm>
            <a:off x="3430799" y="3197202"/>
            <a:ext cx="365760" cy="27432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603829" y="2684183"/>
            <a:ext cx="9851" cy="50006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435042" y="2789310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k4</a:t>
            </a:r>
          </a:p>
        </p:txBody>
      </p:sp>
      <p:cxnSp>
        <p:nvCxnSpPr>
          <p:cNvPr id="25" name="Straight Connector 24"/>
          <p:cNvCxnSpPr>
            <a:stCxn id="3" idx="4"/>
            <a:endCxn id="14" idx="1"/>
          </p:cNvCxnSpPr>
          <p:nvPr/>
        </p:nvCxnSpPr>
        <p:spPr>
          <a:xfrm>
            <a:off x="2665825" y="1878531"/>
            <a:ext cx="818539" cy="135884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974074" y="2426486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k5</a:t>
            </a:r>
          </a:p>
        </p:txBody>
      </p:sp>
      <p:cxnSp>
        <p:nvCxnSpPr>
          <p:cNvPr id="8" name="Curved Connector 7"/>
          <p:cNvCxnSpPr>
            <a:stCxn id="10" idx="6"/>
            <a:endCxn id="14" idx="6"/>
          </p:cNvCxnSpPr>
          <p:nvPr/>
        </p:nvCxnSpPr>
        <p:spPr>
          <a:xfrm>
            <a:off x="3789817" y="1746724"/>
            <a:ext cx="6743" cy="1587639"/>
          </a:xfrm>
          <a:prstGeom prst="curvedConnector3">
            <a:avLst>
              <a:gd name="adj1" fmla="val 5604167"/>
            </a:avLst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02119" y="2374669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k6</a:t>
            </a:r>
          </a:p>
        </p:txBody>
      </p:sp>
      <p:sp>
        <p:nvSpPr>
          <p:cNvPr id="28" name="Oval 27"/>
          <p:cNvSpPr/>
          <p:nvPr/>
        </p:nvSpPr>
        <p:spPr>
          <a:xfrm>
            <a:off x="3427691" y="3997502"/>
            <a:ext cx="365760" cy="27432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3600721" y="3484483"/>
            <a:ext cx="9851" cy="50006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431934" y="3589610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k7</a:t>
            </a:r>
          </a:p>
        </p:txBody>
      </p:sp>
      <p:cxnSp>
        <p:nvCxnSpPr>
          <p:cNvPr id="31" name="Straight Connector 30"/>
          <p:cNvCxnSpPr>
            <a:endCxn id="28" idx="1"/>
          </p:cNvCxnSpPr>
          <p:nvPr/>
        </p:nvCxnSpPr>
        <p:spPr>
          <a:xfrm>
            <a:off x="2688635" y="1914309"/>
            <a:ext cx="792621" cy="212336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996884" y="2462264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06735" y="2938614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k8</a:t>
            </a:r>
          </a:p>
        </p:txBody>
      </p:sp>
      <p:cxnSp>
        <p:nvCxnSpPr>
          <p:cNvPr id="34" name="Curved Connector 33"/>
          <p:cNvCxnSpPr/>
          <p:nvPr/>
        </p:nvCxnSpPr>
        <p:spPr>
          <a:xfrm>
            <a:off x="3812627" y="2559982"/>
            <a:ext cx="6743" cy="1587639"/>
          </a:xfrm>
          <a:prstGeom prst="curvedConnector3">
            <a:avLst>
              <a:gd name="adj1" fmla="val 5604167"/>
            </a:avLst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024929" y="3187927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k9</a:t>
            </a:r>
          </a:p>
        </p:txBody>
      </p:sp>
      <p:cxnSp>
        <p:nvCxnSpPr>
          <p:cNvPr id="37" name="Curved Connector 36"/>
          <p:cNvCxnSpPr>
            <a:stCxn id="10" idx="6"/>
            <a:endCxn id="28" idx="6"/>
          </p:cNvCxnSpPr>
          <p:nvPr/>
        </p:nvCxnSpPr>
        <p:spPr>
          <a:xfrm>
            <a:off x="3789817" y="1746724"/>
            <a:ext cx="3635" cy="2387939"/>
          </a:xfrm>
          <a:prstGeom prst="curvedConnector3">
            <a:avLst>
              <a:gd name="adj1" fmla="val 25283274"/>
            </a:avLst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469810" y="2381452"/>
            <a:ext cx="44827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k10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098063" y="1542129"/>
            <a:ext cx="286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participants – 1 shared key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98063" y="1898618"/>
            <a:ext cx="296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participants – 3 shared keys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098063" y="2255107"/>
            <a:ext cx="296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participants – 6 shared keys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098063" y="2611596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participants – 10 shared keys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531255" y="5266688"/>
            <a:ext cx="2204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Added participant 	1</a:t>
            </a:r>
          </a:p>
          <a:p>
            <a:r>
              <a:rPr lang="en-US" dirty="0"/>
              <a:t>Added new keys 	4 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5670799" y="3835557"/>
            <a:ext cx="0" cy="211214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5667691" y="5944607"/>
            <a:ext cx="4162856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660012" y="4638951"/>
            <a:ext cx="8014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Participants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287532" y="6074189"/>
            <a:ext cx="423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Keys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440299" y="3793586"/>
            <a:ext cx="24966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7</a:t>
            </a:r>
          </a:p>
          <a:p>
            <a:endParaRPr lang="en-US" sz="1000" dirty="0"/>
          </a:p>
          <a:p>
            <a:r>
              <a:rPr lang="en-US" sz="1000" dirty="0"/>
              <a:t>6</a:t>
            </a:r>
          </a:p>
          <a:p>
            <a:endParaRPr lang="en-US" sz="1000" dirty="0"/>
          </a:p>
          <a:p>
            <a:r>
              <a:rPr lang="en-US" sz="1000" dirty="0"/>
              <a:t>5</a:t>
            </a:r>
          </a:p>
          <a:p>
            <a:endParaRPr lang="en-US" sz="1000" dirty="0"/>
          </a:p>
          <a:p>
            <a:r>
              <a:rPr lang="en-US" sz="1000" dirty="0"/>
              <a:t>4</a:t>
            </a:r>
          </a:p>
          <a:p>
            <a:endParaRPr lang="en-US" sz="1000" dirty="0"/>
          </a:p>
          <a:p>
            <a:r>
              <a:rPr lang="en-US" sz="1000" dirty="0"/>
              <a:t>3</a:t>
            </a:r>
          </a:p>
          <a:p>
            <a:endParaRPr lang="en-US" sz="1000" dirty="0"/>
          </a:p>
          <a:p>
            <a:r>
              <a:rPr lang="en-US" sz="1000" dirty="0"/>
              <a:t>2</a:t>
            </a:r>
          </a:p>
          <a:p>
            <a:endParaRPr lang="en-US" sz="1000" dirty="0"/>
          </a:p>
          <a:p>
            <a:r>
              <a:rPr lang="en-US" sz="1000" dirty="0"/>
              <a:t>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669704" y="5941493"/>
            <a:ext cx="43140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1   2   3   4   5   6   7   8   9   10  11  12  13  14  15  16  17  18  19  20  21  22  23  24</a:t>
            </a:r>
          </a:p>
        </p:txBody>
      </p:sp>
      <p:sp>
        <p:nvSpPr>
          <p:cNvPr id="49" name="Oval 48"/>
          <p:cNvSpPr/>
          <p:nvPr/>
        </p:nvSpPr>
        <p:spPr>
          <a:xfrm>
            <a:off x="5758370" y="5426293"/>
            <a:ext cx="91440" cy="91440"/>
          </a:xfrm>
          <a:prstGeom prst="ellipse">
            <a:avLst/>
          </a:prstGeom>
          <a:solidFill>
            <a:schemeClr val="tx1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27401" y="5138121"/>
            <a:ext cx="91440" cy="91440"/>
          </a:xfrm>
          <a:prstGeom prst="ellipse">
            <a:avLst/>
          </a:prstGeom>
          <a:solidFill>
            <a:schemeClr val="tx1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29694" y="4824033"/>
            <a:ext cx="91440" cy="91440"/>
          </a:xfrm>
          <a:prstGeom prst="ellipse">
            <a:avLst/>
          </a:prstGeom>
          <a:solidFill>
            <a:schemeClr val="tx1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174536" y="4548819"/>
            <a:ext cx="91440" cy="91440"/>
          </a:xfrm>
          <a:prstGeom prst="ellipse">
            <a:avLst/>
          </a:prstGeom>
          <a:solidFill>
            <a:schemeClr val="tx1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5677003" y="5517734"/>
            <a:ext cx="114129" cy="42997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836420" y="5216170"/>
            <a:ext cx="204373" cy="22351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6118841" y="4889125"/>
            <a:ext cx="424244" cy="26046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6621135" y="4594540"/>
            <a:ext cx="540443" cy="24871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Diagonal Stripe 56">
            <a:extLst>
              <a:ext uri="{FF2B5EF4-FFF2-40B4-BE49-F238E27FC236}">
                <a16:creationId xmlns:a16="http://schemas.microsoft.com/office/drawing/2014/main" id="{960B509D-5D0F-BA48-83DE-C17A5726429C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39E45E-6449-CF4F-B7DE-B18C61B9FC02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1726568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stCxn id="3" idx="5"/>
            <a:endCxn id="9" idx="1"/>
          </p:cNvCxnSpPr>
          <p:nvPr/>
        </p:nvCxnSpPr>
        <p:spPr>
          <a:xfrm>
            <a:off x="2795141" y="1838358"/>
            <a:ext cx="692331" cy="58576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Conventional Encryption Scaling Issue</a:t>
            </a:r>
          </a:p>
        </p:txBody>
      </p:sp>
      <p:sp>
        <p:nvSpPr>
          <p:cNvPr id="3" name="Oval 2"/>
          <p:cNvSpPr/>
          <p:nvPr/>
        </p:nvSpPr>
        <p:spPr>
          <a:xfrm>
            <a:off x="2482944" y="1604211"/>
            <a:ext cx="365760" cy="27432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</a:t>
            </a:r>
          </a:p>
        </p:txBody>
      </p:sp>
      <p:sp>
        <p:nvSpPr>
          <p:cNvPr id="10" name="Oval 9"/>
          <p:cNvSpPr/>
          <p:nvPr/>
        </p:nvSpPr>
        <p:spPr>
          <a:xfrm>
            <a:off x="3424056" y="1609563"/>
            <a:ext cx="365760" cy="27432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3433907" y="2383947"/>
            <a:ext cx="365760" cy="27432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848704" y="1741371"/>
            <a:ext cx="575352" cy="535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74074" y="1564492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k1</a:t>
            </a:r>
          </a:p>
        </p:txBody>
      </p:sp>
      <p:cxnSp>
        <p:nvCxnSpPr>
          <p:cNvPr id="17" name="Straight Connector 16"/>
          <p:cNvCxnSpPr>
            <a:stCxn id="10" idx="4"/>
            <a:endCxn id="9" idx="0"/>
          </p:cNvCxnSpPr>
          <p:nvPr/>
        </p:nvCxnSpPr>
        <p:spPr>
          <a:xfrm>
            <a:off x="3606937" y="1883883"/>
            <a:ext cx="9851" cy="50006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38150" y="1989010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74074" y="1976052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98063" y="1542129"/>
            <a:ext cx="286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participants – 1 shared key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98063" y="1898618"/>
            <a:ext cx="296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participants – 3 shared keys</a:t>
            </a:r>
          </a:p>
        </p:txBody>
      </p:sp>
      <p:sp>
        <p:nvSpPr>
          <p:cNvPr id="14" name="Oval 13"/>
          <p:cNvSpPr/>
          <p:nvPr/>
        </p:nvSpPr>
        <p:spPr>
          <a:xfrm>
            <a:off x="3430799" y="3197202"/>
            <a:ext cx="365760" cy="27432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603829" y="2684183"/>
            <a:ext cx="9851" cy="50006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435042" y="2789310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k4</a:t>
            </a:r>
          </a:p>
        </p:txBody>
      </p:sp>
      <p:cxnSp>
        <p:nvCxnSpPr>
          <p:cNvPr id="25" name="Straight Connector 24"/>
          <p:cNvCxnSpPr>
            <a:stCxn id="3" idx="4"/>
            <a:endCxn id="14" idx="1"/>
          </p:cNvCxnSpPr>
          <p:nvPr/>
        </p:nvCxnSpPr>
        <p:spPr>
          <a:xfrm>
            <a:off x="2665825" y="1878531"/>
            <a:ext cx="818539" cy="135884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974074" y="2426486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k5</a:t>
            </a:r>
          </a:p>
        </p:txBody>
      </p:sp>
      <p:cxnSp>
        <p:nvCxnSpPr>
          <p:cNvPr id="8" name="Curved Connector 7"/>
          <p:cNvCxnSpPr>
            <a:stCxn id="10" idx="6"/>
            <a:endCxn id="14" idx="6"/>
          </p:cNvCxnSpPr>
          <p:nvPr/>
        </p:nvCxnSpPr>
        <p:spPr>
          <a:xfrm>
            <a:off x="3789817" y="1746724"/>
            <a:ext cx="6743" cy="1587639"/>
          </a:xfrm>
          <a:prstGeom prst="curvedConnector3">
            <a:avLst>
              <a:gd name="adj1" fmla="val 5604167"/>
            </a:avLst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02119" y="2374669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98063" y="2255107"/>
            <a:ext cx="296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participants – 6 shared keys</a:t>
            </a:r>
          </a:p>
        </p:txBody>
      </p:sp>
      <p:sp>
        <p:nvSpPr>
          <p:cNvPr id="28" name="Oval 27"/>
          <p:cNvSpPr/>
          <p:nvPr/>
        </p:nvSpPr>
        <p:spPr>
          <a:xfrm>
            <a:off x="3427691" y="3997502"/>
            <a:ext cx="365760" cy="27432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3600721" y="3484483"/>
            <a:ext cx="9851" cy="50006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431934" y="3589610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k7</a:t>
            </a:r>
          </a:p>
        </p:txBody>
      </p:sp>
      <p:cxnSp>
        <p:nvCxnSpPr>
          <p:cNvPr id="31" name="Straight Connector 30"/>
          <p:cNvCxnSpPr>
            <a:endCxn id="28" idx="1"/>
          </p:cNvCxnSpPr>
          <p:nvPr/>
        </p:nvCxnSpPr>
        <p:spPr>
          <a:xfrm>
            <a:off x="2688635" y="1914309"/>
            <a:ext cx="792621" cy="212336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996884" y="2462264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06735" y="2938614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k8</a:t>
            </a:r>
          </a:p>
        </p:txBody>
      </p:sp>
      <p:cxnSp>
        <p:nvCxnSpPr>
          <p:cNvPr id="34" name="Curved Connector 33"/>
          <p:cNvCxnSpPr/>
          <p:nvPr/>
        </p:nvCxnSpPr>
        <p:spPr>
          <a:xfrm>
            <a:off x="3812627" y="2559982"/>
            <a:ext cx="6743" cy="1587639"/>
          </a:xfrm>
          <a:prstGeom prst="curvedConnector3">
            <a:avLst>
              <a:gd name="adj1" fmla="val 5604167"/>
            </a:avLst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024929" y="3187927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k9</a:t>
            </a:r>
          </a:p>
        </p:txBody>
      </p:sp>
      <p:cxnSp>
        <p:nvCxnSpPr>
          <p:cNvPr id="37" name="Curved Connector 36"/>
          <p:cNvCxnSpPr>
            <a:stCxn id="10" idx="6"/>
            <a:endCxn id="28" idx="6"/>
          </p:cNvCxnSpPr>
          <p:nvPr/>
        </p:nvCxnSpPr>
        <p:spPr>
          <a:xfrm>
            <a:off x="3789817" y="1746724"/>
            <a:ext cx="3635" cy="2387939"/>
          </a:xfrm>
          <a:prstGeom prst="curvedConnector3">
            <a:avLst>
              <a:gd name="adj1" fmla="val 25283274"/>
            </a:avLst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469810" y="2381452"/>
            <a:ext cx="44827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k10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98063" y="2611596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participants – 10 shared keys</a:t>
            </a:r>
          </a:p>
        </p:txBody>
      </p:sp>
      <p:sp>
        <p:nvSpPr>
          <p:cNvPr id="39" name="Oval 38"/>
          <p:cNvSpPr/>
          <p:nvPr/>
        </p:nvSpPr>
        <p:spPr>
          <a:xfrm>
            <a:off x="3437542" y="4797802"/>
            <a:ext cx="365760" cy="27432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F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610572" y="4284783"/>
            <a:ext cx="9851" cy="50006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402907" y="4389910"/>
            <a:ext cx="44827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k11</a:t>
            </a:r>
          </a:p>
        </p:txBody>
      </p:sp>
      <p:cxnSp>
        <p:nvCxnSpPr>
          <p:cNvPr id="42" name="Straight Connector 41"/>
          <p:cNvCxnSpPr>
            <a:endCxn id="39" idx="1"/>
          </p:cNvCxnSpPr>
          <p:nvPr/>
        </p:nvCxnSpPr>
        <p:spPr>
          <a:xfrm>
            <a:off x="2698486" y="1898255"/>
            <a:ext cx="792621" cy="293972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977708" y="3531586"/>
            <a:ext cx="44827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k12</a:t>
            </a:r>
          </a:p>
        </p:txBody>
      </p:sp>
      <p:cxnSp>
        <p:nvCxnSpPr>
          <p:cNvPr id="44" name="Curved Connector 43"/>
          <p:cNvCxnSpPr>
            <a:stCxn id="10" idx="6"/>
            <a:endCxn id="39" idx="6"/>
          </p:cNvCxnSpPr>
          <p:nvPr/>
        </p:nvCxnSpPr>
        <p:spPr>
          <a:xfrm>
            <a:off x="3789816" y="1746724"/>
            <a:ext cx="13486" cy="3188239"/>
          </a:xfrm>
          <a:prstGeom prst="curvedConnector3">
            <a:avLst>
              <a:gd name="adj1" fmla="val 10251031"/>
            </a:avLst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918082" y="2943198"/>
            <a:ext cx="44827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k13</a:t>
            </a:r>
          </a:p>
        </p:txBody>
      </p:sp>
      <p:cxnSp>
        <p:nvCxnSpPr>
          <p:cNvPr id="47" name="Curved Connector 46"/>
          <p:cNvCxnSpPr>
            <a:stCxn id="9" idx="6"/>
            <a:endCxn id="39" idx="6"/>
          </p:cNvCxnSpPr>
          <p:nvPr/>
        </p:nvCxnSpPr>
        <p:spPr>
          <a:xfrm>
            <a:off x="3799668" y="2521108"/>
            <a:ext cx="3635" cy="2413855"/>
          </a:xfrm>
          <a:prstGeom prst="curvedConnector3">
            <a:avLst>
              <a:gd name="adj1" fmla="val 22787785"/>
            </a:avLst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336942" y="3826886"/>
            <a:ext cx="44827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k14</a:t>
            </a:r>
          </a:p>
        </p:txBody>
      </p:sp>
      <p:cxnSp>
        <p:nvCxnSpPr>
          <p:cNvPr id="51" name="Curved Connector 50"/>
          <p:cNvCxnSpPr/>
          <p:nvPr/>
        </p:nvCxnSpPr>
        <p:spPr>
          <a:xfrm>
            <a:off x="3782468" y="3373371"/>
            <a:ext cx="6743" cy="1587639"/>
          </a:xfrm>
          <a:prstGeom prst="curvedConnector3">
            <a:avLst>
              <a:gd name="adj1" fmla="val 5604167"/>
            </a:avLst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890672" y="4236021"/>
            <a:ext cx="44827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k15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098063" y="2968083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participants – 15 shared keys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531255" y="5266688"/>
            <a:ext cx="2204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Added participant 	1</a:t>
            </a:r>
          </a:p>
          <a:p>
            <a:r>
              <a:rPr lang="en-US" dirty="0"/>
              <a:t>Added new keys 	5 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5670799" y="3835557"/>
            <a:ext cx="0" cy="211214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667691" y="5944607"/>
            <a:ext cx="4162856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660012" y="4638951"/>
            <a:ext cx="8014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Participants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287532" y="6074189"/>
            <a:ext cx="423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Keys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440299" y="3793586"/>
            <a:ext cx="24966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7</a:t>
            </a:r>
          </a:p>
          <a:p>
            <a:endParaRPr lang="en-US" sz="1000" dirty="0"/>
          </a:p>
          <a:p>
            <a:r>
              <a:rPr lang="en-US" sz="1000" dirty="0"/>
              <a:t>6</a:t>
            </a:r>
          </a:p>
          <a:p>
            <a:endParaRPr lang="en-US" sz="1000" dirty="0"/>
          </a:p>
          <a:p>
            <a:r>
              <a:rPr lang="en-US" sz="1000" dirty="0"/>
              <a:t>5</a:t>
            </a:r>
          </a:p>
          <a:p>
            <a:endParaRPr lang="en-US" sz="1000" dirty="0"/>
          </a:p>
          <a:p>
            <a:r>
              <a:rPr lang="en-US" sz="1000" dirty="0"/>
              <a:t>4</a:t>
            </a:r>
          </a:p>
          <a:p>
            <a:endParaRPr lang="en-US" sz="1000" dirty="0"/>
          </a:p>
          <a:p>
            <a:r>
              <a:rPr lang="en-US" sz="1000" dirty="0"/>
              <a:t>3</a:t>
            </a:r>
          </a:p>
          <a:p>
            <a:endParaRPr lang="en-US" sz="1000" dirty="0"/>
          </a:p>
          <a:p>
            <a:r>
              <a:rPr lang="en-US" sz="1000" dirty="0"/>
              <a:t>2</a:t>
            </a:r>
          </a:p>
          <a:p>
            <a:endParaRPr lang="en-US" sz="1000" dirty="0"/>
          </a:p>
          <a:p>
            <a:r>
              <a:rPr lang="en-US" sz="1000" dirty="0"/>
              <a:t>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669704" y="5941493"/>
            <a:ext cx="43140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1   2   3   4   5   6   7   8   9   10  11  12  13  14  15  16  17  18  19  20  21  22  23  24</a:t>
            </a:r>
          </a:p>
        </p:txBody>
      </p:sp>
      <p:sp>
        <p:nvSpPr>
          <p:cNvPr id="58" name="Oval 57"/>
          <p:cNvSpPr/>
          <p:nvPr/>
        </p:nvSpPr>
        <p:spPr>
          <a:xfrm>
            <a:off x="5758370" y="5426293"/>
            <a:ext cx="91440" cy="91440"/>
          </a:xfrm>
          <a:prstGeom prst="ellipse">
            <a:avLst/>
          </a:prstGeom>
          <a:solidFill>
            <a:schemeClr val="tx1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027401" y="5138121"/>
            <a:ext cx="91440" cy="91440"/>
          </a:xfrm>
          <a:prstGeom prst="ellipse">
            <a:avLst/>
          </a:prstGeom>
          <a:solidFill>
            <a:schemeClr val="tx1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529694" y="4824033"/>
            <a:ext cx="91440" cy="91440"/>
          </a:xfrm>
          <a:prstGeom prst="ellipse">
            <a:avLst/>
          </a:prstGeom>
          <a:solidFill>
            <a:schemeClr val="tx1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161577" y="4548819"/>
            <a:ext cx="91440" cy="91440"/>
          </a:xfrm>
          <a:prstGeom prst="ellipse">
            <a:avLst/>
          </a:prstGeom>
          <a:solidFill>
            <a:schemeClr val="tx1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8078558" y="4260647"/>
            <a:ext cx="91440" cy="91440"/>
          </a:xfrm>
          <a:prstGeom prst="ellipse">
            <a:avLst/>
          </a:prstGeom>
          <a:solidFill>
            <a:schemeClr val="tx1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677003" y="5517734"/>
            <a:ext cx="114129" cy="42997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8" idx="7"/>
            <a:endCxn id="59" idx="3"/>
          </p:cNvCxnSpPr>
          <p:nvPr/>
        </p:nvCxnSpPr>
        <p:spPr>
          <a:xfrm flipV="1">
            <a:off x="5836420" y="5216170"/>
            <a:ext cx="204373" cy="22351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6118841" y="4889125"/>
            <a:ext cx="424244" cy="26046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61" idx="2"/>
          </p:cNvCxnSpPr>
          <p:nvPr/>
        </p:nvCxnSpPr>
        <p:spPr>
          <a:xfrm flipV="1">
            <a:off x="6621135" y="4594540"/>
            <a:ext cx="540443" cy="24871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1" idx="7"/>
            <a:endCxn id="62" idx="2"/>
          </p:cNvCxnSpPr>
          <p:nvPr/>
        </p:nvCxnSpPr>
        <p:spPr>
          <a:xfrm flipV="1">
            <a:off x="7239626" y="4306368"/>
            <a:ext cx="838932" cy="25584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Diagonal Stripe 62">
            <a:extLst>
              <a:ext uri="{FF2B5EF4-FFF2-40B4-BE49-F238E27FC236}">
                <a16:creationId xmlns:a16="http://schemas.microsoft.com/office/drawing/2014/main" id="{4DF62D30-B262-414F-8196-6F5D4C9747C7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DE8FE42-E57A-F94A-86E1-16244C693119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3357416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stCxn id="3" idx="5"/>
            <a:endCxn id="9" idx="1"/>
          </p:cNvCxnSpPr>
          <p:nvPr/>
        </p:nvCxnSpPr>
        <p:spPr>
          <a:xfrm>
            <a:off x="2795141" y="1838358"/>
            <a:ext cx="692331" cy="58576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Conventional Encryption Scaling Issue</a:t>
            </a:r>
          </a:p>
        </p:txBody>
      </p:sp>
      <p:sp>
        <p:nvSpPr>
          <p:cNvPr id="3" name="Oval 2"/>
          <p:cNvSpPr/>
          <p:nvPr/>
        </p:nvSpPr>
        <p:spPr>
          <a:xfrm>
            <a:off x="2482944" y="1604211"/>
            <a:ext cx="365760" cy="27432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</a:t>
            </a:r>
          </a:p>
        </p:txBody>
      </p:sp>
      <p:sp>
        <p:nvSpPr>
          <p:cNvPr id="10" name="Oval 9"/>
          <p:cNvSpPr/>
          <p:nvPr/>
        </p:nvSpPr>
        <p:spPr>
          <a:xfrm>
            <a:off x="3424056" y="1609563"/>
            <a:ext cx="365760" cy="27432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3433907" y="2383947"/>
            <a:ext cx="365760" cy="27432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848704" y="1741371"/>
            <a:ext cx="575352" cy="535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74074" y="1564492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k1</a:t>
            </a:r>
          </a:p>
        </p:txBody>
      </p:sp>
      <p:cxnSp>
        <p:nvCxnSpPr>
          <p:cNvPr id="17" name="Straight Connector 16"/>
          <p:cNvCxnSpPr>
            <a:stCxn id="10" idx="4"/>
            <a:endCxn id="9" idx="0"/>
          </p:cNvCxnSpPr>
          <p:nvPr/>
        </p:nvCxnSpPr>
        <p:spPr>
          <a:xfrm>
            <a:off x="3606937" y="1883883"/>
            <a:ext cx="9851" cy="50006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38150" y="1989010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74074" y="1976052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98063" y="1542129"/>
            <a:ext cx="286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participants – 1 shared key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98063" y="1898618"/>
            <a:ext cx="296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participants – 3 shared keys</a:t>
            </a:r>
          </a:p>
        </p:txBody>
      </p:sp>
      <p:sp>
        <p:nvSpPr>
          <p:cNvPr id="14" name="Oval 13"/>
          <p:cNvSpPr/>
          <p:nvPr/>
        </p:nvSpPr>
        <p:spPr>
          <a:xfrm>
            <a:off x="3430799" y="3197202"/>
            <a:ext cx="365760" cy="27432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603829" y="2684183"/>
            <a:ext cx="9851" cy="50006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435042" y="2789310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k4</a:t>
            </a:r>
          </a:p>
        </p:txBody>
      </p:sp>
      <p:cxnSp>
        <p:nvCxnSpPr>
          <p:cNvPr id="25" name="Straight Connector 24"/>
          <p:cNvCxnSpPr>
            <a:stCxn id="3" idx="4"/>
            <a:endCxn id="14" idx="1"/>
          </p:cNvCxnSpPr>
          <p:nvPr/>
        </p:nvCxnSpPr>
        <p:spPr>
          <a:xfrm>
            <a:off x="2665825" y="1878531"/>
            <a:ext cx="818539" cy="135884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974074" y="2426486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k5</a:t>
            </a:r>
          </a:p>
        </p:txBody>
      </p:sp>
      <p:cxnSp>
        <p:nvCxnSpPr>
          <p:cNvPr id="8" name="Curved Connector 7"/>
          <p:cNvCxnSpPr>
            <a:stCxn id="10" idx="6"/>
            <a:endCxn id="14" idx="6"/>
          </p:cNvCxnSpPr>
          <p:nvPr/>
        </p:nvCxnSpPr>
        <p:spPr>
          <a:xfrm>
            <a:off x="3789817" y="1746724"/>
            <a:ext cx="6743" cy="1587639"/>
          </a:xfrm>
          <a:prstGeom prst="curvedConnector3">
            <a:avLst>
              <a:gd name="adj1" fmla="val 5604167"/>
            </a:avLst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02119" y="2374669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98063" y="2255107"/>
            <a:ext cx="296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participants – 6 shared keys</a:t>
            </a:r>
          </a:p>
        </p:txBody>
      </p:sp>
      <p:sp>
        <p:nvSpPr>
          <p:cNvPr id="28" name="Oval 27"/>
          <p:cNvSpPr/>
          <p:nvPr/>
        </p:nvSpPr>
        <p:spPr>
          <a:xfrm>
            <a:off x="3427691" y="3997502"/>
            <a:ext cx="365760" cy="27432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3600721" y="3484483"/>
            <a:ext cx="9851" cy="50006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431934" y="3589610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k7</a:t>
            </a:r>
          </a:p>
        </p:txBody>
      </p:sp>
      <p:cxnSp>
        <p:nvCxnSpPr>
          <p:cNvPr id="31" name="Straight Connector 30"/>
          <p:cNvCxnSpPr>
            <a:endCxn id="28" idx="1"/>
          </p:cNvCxnSpPr>
          <p:nvPr/>
        </p:nvCxnSpPr>
        <p:spPr>
          <a:xfrm>
            <a:off x="2688635" y="1914309"/>
            <a:ext cx="792621" cy="212336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996884" y="2462264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06735" y="2938614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k8</a:t>
            </a:r>
          </a:p>
        </p:txBody>
      </p:sp>
      <p:cxnSp>
        <p:nvCxnSpPr>
          <p:cNvPr id="34" name="Curved Connector 33"/>
          <p:cNvCxnSpPr/>
          <p:nvPr/>
        </p:nvCxnSpPr>
        <p:spPr>
          <a:xfrm>
            <a:off x="3812627" y="2559982"/>
            <a:ext cx="6743" cy="1587639"/>
          </a:xfrm>
          <a:prstGeom prst="curvedConnector3">
            <a:avLst>
              <a:gd name="adj1" fmla="val 5604167"/>
            </a:avLst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024929" y="3187927"/>
            <a:ext cx="3572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k9</a:t>
            </a:r>
          </a:p>
        </p:txBody>
      </p:sp>
      <p:cxnSp>
        <p:nvCxnSpPr>
          <p:cNvPr id="37" name="Curved Connector 36"/>
          <p:cNvCxnSpPr>
            <a:stCxn id="10" idx="6"/>
            <a:endCxn id="28" idx="6"/>
          </p:cNvCxnSpPr>
          <p:nvPr/>
        </p:nvCxnSpPr>
        <p:spPr>
          <a:xfrm>
            <a:off x="3789817" y="1746724"/>
            <a:ext cx="3635" cy="2387939"/>
          </a:xfrm>
          <a:prstGeom prst="curvedConnector3">
            <a:avLst>
              <a:gd name="adj1" fmla="val 25283274"/>
            </a:avLst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469810" y="2381452"/>
            <a:ext cx="44827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k10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98063" y="2611596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participants – 10 shared keys</a:t>
            </a:r>
          </a:p>
        </p:txBody>
      </p:sp>
      <p:sp>
        <p:nvSpPr>
          <p:cNvPr id="39" name="Oval 38"/>
          <p:cNvSpPr/>
          <p:nvPr/>
        </p:nvSpPr>
        <p:spPr>
          <a:xfrm>
            <a:off x="3437542" y="4797802"/>
            <a:ext cx="365760" cy="27432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F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610572" y="4284783"/>
            <a:ext cx="9851" cy="50006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402907" y="4389910"/>
            <a:ext cx="44827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k11</a:t>
            </a:r>
          </a:p>
        </p:txBody>
      </p:sp>
      <p:cxnSp>
        <p:nvCxnSpPr>
          <p:cNvPr id="42" name="Straight Connector 41"/>
          <p:cNvCxnSpPr>
            <a:endCxn id="39" idx="1"/>
          </p:cNvCxnSpPr>
          <p:nvPr/>
        </p:nvCxnSpPr>
        <p:spPr>
          <a:xfrm>
            <a:off x="2698486" y="1898255"/>
            <a:ext cx="792621" cy="293972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977708" y="3531586"/>
            <a:ext cx="44827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k12</a:t>
            </a:r>
          </a:p>
        </p:txBody>
      </p:sp>
      <p:cxnSp>
        <p:nvCxnSpPr>
          <p:cNvPr id="44" name="Curved Connector 43"/>
          <p:cNvCxnSpPr>
            <a:stCxn id="10" idx="6"/>
            <a:endCxn id="39" idx="6"/>
          </p:cNvCxnSpPr>
          <p:nvPr/>
        </p:nvCxnSpPr>
        <p:spPr>
          <a:xfrm>
            <a:off x="3789816" y="1746724"/>
            <a:ext cx="13486" cy="3188239"/>
          </a:xfrm>
          <a:prstGeom prst="curvedConnector3">
            <a:avLst>
              <a:gd name="adj1" fmla="val 10251031"/>
            </a:avLst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918082" y="2943198"/>
            <a:ext cx="44827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k13</a:t>
            </a:r>
          </a:p>
        </p:txBody>
      </p:sp>
      <p:cxnSp>
        <p:nvCxnSpPr>
          <p:cNvPr id="47" name="Curved Connector 46"/>
          <p:cNvCxnSpPr>
            <a:stCxn id="9" idx="6"/>
            <a:endCxn id="39" idx="6"/>
          </p:cNvCxnSpPr>
          <p:nvPr/>
        </p:nvCxnSpPr>
        <p:spPr>
          <a:xfrm>
            <a:off x="3799668" y="2521108"/>
            <a:ext cx="3635" cy="2413855"/>
          </a:xfrm>
          <a:prstGeom prst="curvedConnector3">
            <a:avLst>
              <a:gd name="adj1" fmla="val 22787785"/>
            </a:avLst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336942" y="3826886"/>
            <a:ext cx="44827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k14</a:t>
            </a:r>
          </a:p>
        </p:txBody>
      </p:sp>
      <p:cxnSp>
        <p:nvCxnSpPr>
          <p:cNvPr id="51" name="Curved Connector 50"/>
          <p:cNvCxnSpPr/>
          <p:nvPr/>
        </p:nvCxnSpPr>
        <p:spPr>
          <a:xfrm>
            <a:off x="3782468" y="3373371"/>
            <a:ext cx="6743" cy="1587639"/>
          </a:xfrm>
          <a:prstGeom prst="curvedConnector3">
            <a:avLst>
              <a:gd name="adj1" fmla="val 5604167"/>
            </a:avLst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890672" y="4236021"/>
            <a:ext cx="44827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k15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098063" y="2968083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participants – 15 shared keys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531255" y="5266688"/>
            <a:ext cx="2204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Added participant 	1</a:t>
            </a:r>
          </a:p>
          <a:p>
            <a:r>
              <a:rPr lang="en-US" dirty="0"/>
              <a:t>Added new keys 	5 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5670799" y="3835557"/>
            <a:ext cx="0" cy="211214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667691" y="5944607"/>
            <a:ext cx="4162856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660012" y="4638951"/>
            <a:ext cx="8014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Participants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287532" y="6074189"/>
            <a:ext cx="423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Keys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440299" y="3793586"/>
            <a:ext cx="24966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7</a:t>
            </a:r>
          </a:p>
          <a:p>
            <a:endParaRPr lang="en-US" sz="1000" dirty="0"/>
          </a:p>
          <a:p>
            <a:r>
              <a:rPr lang="en-US" sz="1000" dirty="0"/>
              <a:t>6</a:t>
            </a:r>
          </a:p>
          <a:p>
            <a:endParaRPr lang="en-US" sz="1000" dirty="0"/>
          </a:p>
          <a:p>
            <a:r>
              <a:rPr lang="en-US" sz="1000" dirty="0"/>
              <a:t>5</a:t>
            </a:r>
          </a:p>
          <a:p>
            <a:endParaRPr lang="en-US" sz="1000" dirty="0"/>
          </a:p>
          <a:p>
            <a:r>
              <a:rPr lang="en-US" sz="1000" dirty="0"/>
              <a:t>4</a:t>
            </a:r>
          </a:p>
          <a:p>
            <a:endParaRPr lang="en-US" sz="1000" dirty="0"/>
          </a:p>
          <a:p>
            <a:r>
              <a:rPr lang="en-US" sz="1000" dirty="0"/>
              <a:t>3</a:t>
            </a:r>
          </a:p>
          <a:p>
            <a:endParaRPr lang="en-US" sz="1000" dirty="0"/>
          </a:p>
          <a:p>
            <a:r>
              <a:rPr lang="en-US" sz="1000" dirty="0"/>
              <a:t>2</a:t>
            </a:r>
          </a:p>
          <a:p>
            <a:endParaRPr lang="en-US" sz="1000" dirty="0"/>
          </a:p>
          <a:p>
            <a:r>
              <a:rPr lang="en-US" sz="1000" dirty="0"/>
              <a:t>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669704" y="5941493"/>
            <a:ext cx="43140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1   2   3   4   5   6   7   8   9   10  11  12  13  14  15  16  17  18  19  20  21  22  23  24</a:t>
            </a:r>
          </a:p>
        </p:txBody>
      </p:sp>
      <p:sp>
        <p:nvSpPr>
          <p:cNvPr id="58" name="Oval 57"/>
          <p:cNvSpPr/>
          <p:nvPr/>
        </p:nvSpPr>
        <p:spPr>
          <a:xfrm>
            <a:off x="5758370" y="5426293"/>
            <a:ext cx="91440" cy="91440"/>
          </a:xfrm>
          <a:prstGeom prst="ellipse">
            <a:avLst/>
          </a:prstGeom>
          <a:solidFill>
            <a:schemeClr val="tx1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027401" y="5138121"/>
            <a:ext cx="91440" cy="91440"/>
          </a:xfrm>
          <a:prstGeom prst="ellipse">
            <a:avLst/>
          </a:prstGeom>
          <a:solidFill>
            <a:schemeClr val="tx1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529694" y="4824033"/>
            <a:ext cx="91440" cy="91440"/>
          </a:xfrm>
          <a:prstGeom prst="ellipse">
            <a:avLst/>
          </a:prstGeom>
          <a:solidFill>
            <a:schemeClr val="tx1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161577" y="4548819"/>
            <a:ext cx="91440" cy="91440"/>
          </a:xfrm>
          <a:prstGeom prst="ellipse">
            <a:avLst/>
          </a:prstGeom>
          <a:solidFill>
            <a:schemeClr val="tx1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8078558" y="4260647"/>
            <a:ext cx="91440" cy="91440"/>
          </a:xfrm>
          <a:prstGeom prst="ellipse">
            <a:avLst/>
          </a:prstGeom>
          <a:solidFill>
            <a:schemeClr val="tx1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677003" y="5517734"/>
            <a:ext cx="114129" cy="42997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8" idx="7"/>
            <a:endCxn id="59" idx="3"/>
          </p:cNvCxnSpPr>
          <p:nvPr/>
        </p:nvCxnSpPr>
        <p:spPr>
          <a:xfrm flipV="1">
            <a:off x="5836420" y="5216170"/>
            <a:ext cx="204373" cy="22351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6118841" y="4889125"/>
            <a:ext cx="424244" cy="26046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61" idx="2"/>
          </p:cNvCxnSpPr>
          <p:nvPr/>
        </p:nvCxnSpPr>
        <p:spPr>
          <a:xfrm flipV="1">
            <a:off x="6621135" y="4594540"/>
            <a:ext cx="540443" cy="24871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1" idx="7"/>
            <a:endCxn id="62" idx="2"/>
          </p:cNvCxnSpPr>
          <p:nvPr/>
        </p:nvCxnSpPr>
        <p:spPr>
          <a:xfrm flipV="1">
            <a:off x="7239626" y="4306368"/>
            <a:ext cx="838932" cy="25584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287532" y="5138397"/>
            <a:ext cx="3332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Five Times the Work to Add Sixth </a:t>
            </a:r>
          </a:p>
          <a:p>
            <a:r>
              <a:rPr lang="en-US" dirty="0"/>
              <a:t>Participant as to Add Second</a:t>
            </a:r>
          </a:p>
        </p:txBody>
      </p:sp>
      <p:sp>
        <p:nvSpPr>
          <p:cNvPr id="4" name="Oval 3"/>
          <p:cNvSpPr/>
          <p:nvPr/>
        </p:nvSpPr>
        <p:spPr>
          <a:xfrm>
            <a:off x="5366354" y="5266688"/>
            <a:ext cx="674438" cy="807501"/>
          </a:xfrm>
          <a:prstGeom prst="ellipse">
            <a:avLst/>
          </a:prstGeom>
          <a:noFill/>
          <a:ln w="952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014528" y="4037676"/>
            <a:ext cx="1403513" cy="807501"/>
          </a:xfrm>
          <a:prstGeom prst="ellipse">
            <a:avLst/>
          </a:prstGeom>
          <a:noFill/>
          <a:ln w="952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8515530" y="3746022"/>
            <a:ext cx="20360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i="1" dirty="0"/>
              <a:t>Group Size = n </a:t>
            </a:r>
          </a:p>
          <a:p>
            <a:pPr marL="285750" indent="-285750">
              <a:buFont typeface="Arial"/>
              <a:buChar char="•"/>
            </a:pPr>
            <a:r>
              <a:rPr lang="en-US" i="1" dirty="0"/>
              <a:t>n actions to add </a:t>
            </a:r>
          </a:p>
          <a:p>
            <a:r>
              <a:rPr lang="en-US" i="1" dirty="0"/>
              <a:t>      n+1</a:t>
            </a:r>
            <a:r>
              <a:rPr lang="en-US" i="1" baseline="30000" dirty="0"/>
              <a:t>st</a:t>
            </a:r>
            <a:r>
              <a:rPr lang="en-US" i="1" dirty="0"/>
              <a:t> Participant</a:t>
            </a:r>
          </a:p>
        </p:txBody>
      </p:sp>
      <p:sp>
        <p:nvSpPr>
          <p:cNvPr id="67" name="Diagonal Stripe 66">
            <a:extLst>
              <a:ext uri="{FF2B5EF4-FFF2-40B4-BE49-F238E27FC236}">
                <a16:creationId xmlns:a16="http://schemas.microsoft.com/office/drawing/2014/main" id="{4453E478-643F-C440-8CFE-03635A72C0B9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EC2B051-F12D-384B-9514-B5C56EC5A64A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29977318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onal Stripe 3">
            <a:extLst>
              <a:ext uri="{FF2B5EF4-FFF2-40B4-BE49-F238E27FC236}">
                <a16:creationId xmlns:a16="http://schemas.microsoft.com/office/drawing/2014/main" id="{23EE5B80-47B2-D440-A628-CDD60CE03A5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54C60-FD0F-3247-819A-92A31AFDABC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5AA407-9D40-384A-88F8-2AA03B9630FC}"/>
              </a:ext>
            </a:extLst>
          </p:cNvPr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D7C76C-3FCF-F248-A8E7-948D938285D0}"/>
              </a:ext>
            </a:extLst>
          </p:cNvPr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8BB7EB2-0B4D-4847-903E-A8AE2C1C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Conventional Cryptography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52593F-A306-974F-B452-5FD32D2356E1}"/>
              </a:ext>
            </a:extLst>
          </p:cNvPr>
          <p:cNvSpPr/>
          <p:nvPr/>
        </p:nvSpPr>
        <p:spPr>
          <a:xfrm>
            <a:off x="5671395" y="1273484"/>
            <a:ext cx="893177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KDC</a:t>
            </a:r>
          </a:p>
        </p:txBody>
      </p:sp>
    </p:spTree>
    <p:extLst>
      <p:ext uri="{BB962C8B-B14F-4D97-AF65-F5344CB8AC3E}">
        <p14:creationId xmlns:p14="http://schemas.microsoft.com/office/powerpoint/2010/main" val="34931368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onal Stripe 3">
            <a:extLst>
              <a:ext uri="{FF2B5EF4-FFF2-40B4-BE49-F238E27FC236}">
                <a16:creationId xmlns:a16="http://schemas.microsoft.com/office/drawing/2014/main" id="{23EE5B80-47B2-D440-A628-CDD60CE03A5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54C60-FD0F-3247-819A-92A31AFDABC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5AA407-9D40-384A-88F8-2AA03B9630FC}"/>
              </a:ext>
            </a:extLst>
          </p:cNvPr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D7C76C-3FCF-F248-A8E7-948D938285D0}"/>
              </a:ext>
            </a:extLst>
          </p:cNvPr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FFFB1-41DF-DA48-A083-AFB8A7EBEF21}"/>
              </a:ext>
            </a:extLst>
          </p:cNvPr>
          <p:cNvSpPr txBox="1"/>
          <p:nvPr/>
        </p:nvSpPr>
        <p:spPr>
          <a:xfrm>
            <a:off x="3136827" y="257073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4AF06-EAA7-C64C-B5F2-E19F7357ECF4}"/>
              </a:ext>
            </a:extLst>
          </p:cNvPr>
          <p:cNvSpPr txBox="1"/>
          <p:nvPr/>
        </p:nvSpPr>
        <p:spPr>
          <a:xfrm>
            <a:off x="8798981" y="257073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8BB7EB2-0B4D-4847-903E-A8AE2C1C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Conventional Cryptography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52593F-A306-974F-B452-5FD32D2356E1}"/>
              </a:ext>
            </a:extLst>
          </p:cNvPr>
          <p:cNvSpPr/>
          <p:nvPr/>
        </p:nvSpPr>
        <p:spPr>
          <a:xfrm>
            <a:off x="5671395" y="1273484"/>
            <a:ext cx="893177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KDC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98DFC64-135E-C945-8C23-62550BD777E2}"/>
              </a:ext>
            </a:extLst>
          </p:cNvPr>
          <p:cNvCxnSpPr>
            <a:cxnSpLocks/>
            <a:stCxn id="13" idx="6"/>
            <a:endCxn id="9" idx="0"/>
          </p:cNvCxnSpPr>
          <p:nvPr/>
        </p:nvCxnSpPr>
        <p:spPr>
          <a:xfrm>
            <a:off x="6564572" y="1502084"/>
            <a:ext cx="2386855" cy="106865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DB6673B-93B5-7742-9511-DB775AC7F192}"/>
              </a:ext>
            </a:extLst>
          </p:cNvPr>
          <p:cNvCxnSpPr>
            <a:stCxn id="13" idx="2"/>
            <a:endCxn id="8" idx="0"/>
          </p:cNvCxnSpPr>
          <p:nvPr/>
        </p:nvCxnSpPr>
        <p:spPr>
          <a:xfrm rot="10800000" flipV="1">
            <a:off x="3289273" y="1502084"/>
            <a:ext cx="2382122" cy="106865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43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onal Stripe 3">
            <a:extLst>
              <a:ext uri="{FF2B5EF4-FFF2-40B4-BE49-F238E27FC236}">
                <a16:creationId xmlns:a16="http://schemas.microsoft.com/office/drawing/2014/main" id="{23EE5B80-47B2-D440-A628-CDD60CE03A5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54C60-FD0F-3247-819A-92A31AFDABC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5AA407-9D40-384A-88F8-2AA03B9630FC}"/>
              </a:ext>
            </a:extLst>
          </p:cNvPr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D7C76C-3FCF-F248-A8E7-948D938285D0}"/>
              </a:ext>
            </a:extLst>
          </p:cNvPr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FFFB1-41DF-DA48-A083-AFB8A7EBEF21}"/>
              </a:ext>
            </a:extLst>
          </p:cNvPr>
          <p:cNvSpPr txBox="1"/>
          <p:nvPr/>
        </p:nvSpPr>
        <p:spPr>
          <a:xfrm>
            <a:off x="3136827" y="257073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4AF06-EAA7-C64C-B5F2-E19F7357ECF4}"/>
              </a:ext>
            </a:extLst>
          </p:cNvPr>
          <p:cNvSpPr txBox="1"/>
          <p:nvPr/>
        </p:nvSpPr>
        <p:spPr>
          <a:xfrm>
            <a:off x="8798981" y="257073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F66B63C8-6FD0-E54E-8088-7BDB0C638F26}"/>
              </a:ext>
            </a:extLst>
          </p:cNvPr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026416-10C7-A64A-B585-9226109DFD57}"/>
              </a:ext>
            </a:extLst>
          </p:cNvPr>
          <p:cNvSpPr txBox="1"/>
          <p:nvPr/>
        </p:nvSpPr>
        <p:spPr>
          <a:xfrm>
            <a:off x="3552184" y="3048723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m</a:t>
            </a:r>
            <a:endParaRPr lang="en-US" sz="2000" b="1" baseline="-25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8BB7EB2-0B4D-4847-903E-A8AE2C1C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Conventional Cryptography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52593F-A306-974F-B452-5FD32D2356E1}"/>
              </a:ext>
            </a:extLst>
          </p:cNvPr>
          <p:cNvSpPr/>
          <p:nvPr/>
        </p:nvSpPr>
        <p:spPr>
          <a:xfrm>
            <a:off x="5671395" y="1273484"/>
            <a:ext cx="893177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KDC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98DFC64-135E-C945-8C23-62550BD777E2}"/>
              </a:ext>
            </a:extLst>
          </p:cNvPr>
          <p:cNvCxnSpPr>
            <a:cxnSpLocks/>
            <a:stCxn id="13" idx="6"/>
            <a:endCxn id="9" idx="0"/>
          </p:cNvCxnSpPr>
          <p:nvPr/>
        </p:nvCxnSpPr>
        <p:spPr>
          <a:xfrm>
            <a:off x="6564572" y="1502084"/>
            <a:ext cx="2386855" cy="106865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DB6673B-93B5-7742-9511-DB775AC7F192}"/>
              </a:ext>
            </a:extLst>
          </p:cNvPr>
          <p:cNvCxnSpPr>
            <a:stCxn id="13" idx="2"/>
            <a:endCxn id="8" idx="0"/>
          </p:cNvCxnSpPr>
          <p:nvPr/>
        </p:nvCxnSpPr>
        <p:spPr>
          <a:xfrm rot="10800000" flipV="1">
            <a:off x="3289273" y="1502084"/>
            <a:ext cx="2382122" cy="106865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140C7B4-2681-C340-BEDA-9747216E3CCA}"/>
              </a:ext>
            </a:extLst>
          </p:cNvPr>
          <p:cNvSpPr/>
          <p:nvPr/>
        </p:nvSpPr>
        <p:spPr>
          <a:xfrm>
            <a:off x="1887938" y="4236579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i="1" dirty="0"/>
              <a:t>Alice creates message m . . .</a:t>
            </a:r>
          </a:p>
        </p:txBody>
      </p:sp>
    </p:spTree>
    <p:extLst>
      <p:ext uri="{BB962C8B-B14F-4D97-AF65-F5344CB8AC3E}">
        <p14:creationId xmlns:p14="http://schemas.microsoft.com/office/powerpoint/2010/main" val="1596551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499519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8200441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8916261" y="3994728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864425" y="3643244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User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20485" y="3645567"/>
            <a:ext cx="740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Stored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916261" y="4343407"/>
            <a:ext cx="204075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916261" y="4722822"/>
            <a:ext cx="204075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874276" y="399001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630336" y="3992337"/>
            <a:ext cx="916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f, n, f</a:t>
            </a:r>
            <a:r>
              <a:rPr lang="en-US" sz="1600" b="1" baseline="30000" dirty="0"/>
              <a:t>n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884127" y="4375658"/>
            <a:ext cx="29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40187" y="4377981"/>
            <a:ext cx="1167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f’, n, f ’ </a:t>
            </a:r>
            <a:r>
              <a:rPr lang="en-US" sz="1600" b="1" baseline="30000" dirty="0"/>
              <a:t>n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’)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8916261" y="5076263"/>
            <a:ext cx="204075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881019" y="4735386"/>
            <a:ext cx="31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637079" y="4737709"/>
            <a:ext cx="1326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f’’, n, f ’’ </a:t>
            </a:r>
            <a:r>
              <a:rPr lang="en-US" sz="1600" b="1" baseline="30000" dirty="0"/>
              <a:t>n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’’)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890870" y="5069198"/>
            <a:ext cx="534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.  .  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646930" y="5071521"/>
            <a:ext cx="534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.  .  .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252927" y="365338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Known Function:</a:t>
            </a:r>
          </a:p>
          <a:p>
            <a:r>
              <a:rPr lang="en-US" b="1" dirty="0"/>
              <a:t>     f: integer -&gt; integer</a:t>
            </a:r>
          </a:p>
          <a:p>
            <a:r>
              <a:rPr lang="en-US" b="1" dirty="0"/>
              <a:t>Known Seed: </a:t>
            </a:r>
          </a:p>
          <a:p>
            <a:r>
              <a:rPr lang="en-US" b="1" dirty="0"/>
              <a:t>     integer </a:t>
            </a:r>
            <a:r>
              <a:rPr lang="en-US" b="1" dirty="0" err="1"/>
              <a:t>λ</a:t>
            </a:r>
            <a:endParaRPr lang="en-US" b="1" dirty="0"/>
          </a:p>
          <a:p>
            <a:r>
              <a:rPr lang="en-US" b="1" dirty="0"/>
              <a:t>Number of Rounds:</a:t>
            </a:r>
          </a:p>
          <a:p>
            <a:r>
              <a:rPr lang="en-US" b="1" dirty="0"/>
              <a:t>     n = 10,000</a:t>
            </a:r>
          </a:p>
        </p:txBody>
      </p:sp>
      <p:sp>
        <p:nvSpPr>
          <p:cNvPr id="36" name="Diagonal Stripe 35">
            <a:extLst>
              <a:ext uri="{FF2B5EF4-FFF2-40B4-BE49-F238E27FC236}">
                <a16:creationId xmlns:a16="http://schemas.microsoft.com/office/drawing/2014/main" id="{434B15A5-C0DB-2941-866B-AD2E1884D202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4DB3CC-7841-C147-A273-31E572F8A4C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3CDD1-D97C-124E-9225-9F2B46085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2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Lamport S/Key Protocol – Set-Up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C0672C8F-D715-5C49-B150-AF61CB60C9A6}"/>
              </a:ext>
            </a:extLst>
          </p:cNvPr>
          <p:cNvSpPr/>
          <p:nvPr/>
        </p:nvSpPr>
        <p:spPr>
          <a:xfrm>
            <a:off x="3644748" y="3696421"/>
            <a:ext cx="400128" cy="1684908"/>
          </a:xfrm>
          <a:prstGeom prst="rightBrace">
            <a:avLst>
              <a:gd name="adj1" fmla="val 72414"/>
              <a:gd name="adj2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6C5E122-7B93-7E4D-BB25-7C13F9B5A5E5}"/>
              </a:ext>
            </a:extLst>
          </p:cNvPr>
          <p:cNvCxnSpPr>
            <a:stCxn id="3" idx="1"/>
            <a:endCxn id="22" idx="1"/>
          </p:cNvCxnSpPr>
          <p:nvPr/>
        </p:nvCxnSpPr>
        <p:spPr>
          <a:xfrm flipV="1">
            <a:off x="4044876" y="4159291"/>
            <a:ext cx="4829400" cy="37958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1239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onal Stripe 3">
            <a:extLst>
              <a:ext uri="{FF2B5EF4-FFF2-40B4-BE49-F238E27FC236}">
                <a16:creationId xmlns:a16="http://schemas.microsoft.com/office/drawing/2014/main" id="{23EE5B80-47B2-D440-A628-CDD60CE03A5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54C60-FD0F-3247-819A-92A31AFDABC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5AA407-9D40-384A-88F8-2AA03B9630FC}"/>
              </a:ext>
            </a:extLst>
          </p:cNvPr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D7C76C-3FCF-F248-A8E7-948D938285D0}"/>
              </a:ext>
            </a:extLst>
          </p:cNvPr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FFFB1-41DF-DA48-A083-AFB8A7EBEF21}"/>
              </a:ext>
            </a:extLst>
          </p:cNvPr>
          <p:cNvSpPr txBox="1"/>
          <p:nvPr/>
        </p:nvSpPr>
        <p:spPr>
          <a:xfrm>
            <a:off x="3136827" y="257073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4AF06-EAA7-C64C-B5F2-E19F7357ECF4}"/>
              </a:ext>
            </a:extLst>
          </p:cNvPr>
          <p:cNvSpPr txBox="1"/>
          <p:nvPr/>
        </p:nvSpPr>
        <p:spPr>
          <a:xfrm>
            <a:off x="8798981" y="257073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F66B63C8-6FD0-E54E-8088-7BDB0C638F26}"/>
              </a:ext>
            </a:extLst>
          </p:cNvPr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026416-10C7-A64A-B585-9226109DFD57}"/>
              </a:ext>
            </a:extLst>
          </p:cNvPr>
          <p:cNvSpPr txBox="1"/>
          <p:nvPr/>
        </p:nvSpPr>
        <p:spPr>
          <a:xfrm>
            <a:off x="3552184" y="3048723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m</a:t>
            </a:r>
            <a:endParaRPr lang="en-US" sz="2000" b="1" baseline="-25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8BB7EB2-0B4D-4847-903E-A8AE2C1C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Conventional Cryptography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52593F-A306-974F-B452-5FD32D2356E1}"/>
              </a:ext>
            </a:extLst>
          </p:cNvPr>
          <p:cNvSpPr/>
          <p:nvPr/>
        </p:nvSpPr>
        <p:spPr>
          <a:xfrm>
            <a:off x="5671395" y="1273484"/>
            <a:ext cx="893177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KDC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98DFC64-135E-C945-8C23-62550BD777E2}"/>
              </a:ext>
            </a:extLst>
          </p:cNvPr>
          <p:cNvCxnSpPr>
            <a:cxnSpLocks/>
            <a:stCxn id="13" idx="6"/>
            <a:endCxn id="9" idx="0"/>
          </p:cNvCxnSpPr>
          <p:nvPr/>
        </p:nvCxnSpPr>
        <p:spPr>
          <a:xfrm>
            <a:off x="6564572" y="1502084"/>
            <a:ext cx="2386855" cy="106865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DB6673B-93B5-7742-9511-DB775AC7F192}"/>
              </a:ext>
            </a:extLst>
          </p:cNvPr>
          <p:cNvCxnSpPr>
            <a:stCxn id="13" idx="2"/>
            <a:endCxn id="8" idx="0"/>
          </p:cNvCxnSpPr>
          <p:nvPr/>
        </p:nvCxnSpPr>
        <p:spPr>
          <a:xfrm rot="10800000" flipV="1">
            <a:off x="3289273" y="1502084"/>
            <a:ext cx="2382122" cy="106865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3C2A94C-C7F7-BB40-87C9-D0E84CBE5018}"/>
              </a:ext>
            </a:extLst>
          </p:cNvPr>
          <p:cNvSpPr txBox="1"/>
          <p:nvPr/>
        </p:nvSpPr>
        <p:spPr>
          <a:xfrm>
            <a:off x="5760405" y="2200933"/>
            <a:ext cx="835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m } </a:t>
            </a:r>
            <a:r>
              <a:rPr lang="en-US" sz="2000" b="1" baseline="-25000" dirty="0"/>
              <a:t>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8CD32-DF78-B443-9E62-C0D25231FDE9}"/>
              </a:ext>
            </a:extLst>
          </p:cNvPr>
          <p:cNvSpPr/>
          <p:nvPr/>
        </p:nvSpPr>
        <p:spPr>
          <a:xfrm>
            <a:off x="1887938" y="42365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i="1" dirty="0"/>
              <a:t>Alice creates message m,</a:t>
            </a:r>
          </a:p>
          <a:p>
            <a:r>
              <a:rPr lang="en-US" sz="1600" i="1" dirty="0"/>
              <a:t>encrypts using shared key </a:t>
            </a:r>
          </a:p>
          <a:p>
            <a:r>
              <a:rPr lang="en-US" sz="1600" i="1" dirty="0"/>
              <a:t>k, and sends result to B</a:t>
            </a:r>
          </a:p>
        </p:txBody>
      </p:sp>
    </p:spTree>
    <p:extLst>
      <p:ext uri="{BB962C8B-B14F-4D97-AF65-F5344CB8AC3E}">
        <p14:creationId xmlns:p14="http://schemas.microsoft.com/office/powerpoint/2010/main" val="21502075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onal Stripe 3">
            <a:extLst>
              <a:ext uri="{FF2B5EF4-FFF2-40B4-BE49-F238E27FC236}">
                <a16:creationId xmlns:a16="http://schemas.microsoft.com/office/drawing/2014/main" id="{23EE5B80-47B2-D440-A628-CDD60CE03A5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54C60-FD0F-3247-819A-92A31AFDABC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5AA407-9D40-384A-88F8-2AA03B9630FC}"/>
              </a:ext>
            </a:extLst>
          </p:cNvPr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D7C76C-3FCF-F248-A8E7-948D938285D0}"/>
              </a:ext>
            </a:extLst>
          </p:cNvPr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FFFB1-41DF-DA48-A083-AFB8A7EBEF21}"/>
              </a:ext>
            </a:extLst>
          </p:cNvPr>
          <p:cNvSpPr txBox="1"/>
          <p:nvPr/>
        </p:nvSpPr>
        <p:spPr>
          <a:xfrm>
            <a:off x="3136827" y="257073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4AF06-EAA7-C64C-B5F2-E19F7357ECF4}"/>
              </a:ext>
            </a:extLst>
          </p:cNvPr>
          <p:cNvSpPr txBox="1"/>
          <p:nvPr/>
        </p:nvSpPr>
        <p:spPr>
          <a:xfrm>
            <a:off x="8798981" y="257073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F66B63C8-6FD0-E54E-8088-7BDB0C638F26}"/>
              </a:ext>
            </a:extLst>
          </p:cNvPr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026416-10C7-A64A-B585-9226109DFD57}"/>
              </a:ext>
            </a:extLst>
          </p:cNvPr>
          <p:cNvSpPr txBox="1"/>
          <p:nvPr/>
        </p:nvSpPr>
        <p:spPr>
          <a:xfrm>
            <a:off x="3552184" y="3048723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m</a:t>
            </a:r>
            <a:endParaRPr lang="en-US" sz="2000" b="1" baseline="-25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8BB7EB2-0B4D-4847-903E-A8AE2C1C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Conventional Cryptography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52593F-A306-974F-B452-5FD32D2356E1}"/>
              </a:ext>
            </a:extLst>
          </p:cNvPr>
          <p:cNvSpPr/>
          <p:nvPr/>
        </p:nvSpPr>
        <p:spPr>
          <a:xfrm>
            <a:off x="5671395" y="1273484"/>
            <a:ext cx="893177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KDC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98DFC64-135E-C945-8C23-62550BD777E2}"/>
              </a:ext>
            </a:extLst>
          </p:cNvPr>
          <p:cNvCxnSpPr>
            <a:cxnSpLocks/>
            <a:stCxn id="13" idx="6"/>
            <a:endCxn id="9" idx="0"/>
          </p:cNvCxnSpPr>
          <p:nvPr/>
        </p:nvCxnSpPr>
        <p:spPr>
          <a:xfrm>
            <a:off x="6564572" y="1502084"/>
            <a:ext cx="2386855" cy="106865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DB6673B-93B5-7742-9511-DB775AC7F192}"/>
              </a:ext>
            </a:extLst>
          </p:cNvPr>
          <p:cNvCxnSpPr>
            <a:stCxn id="13" idx="2"/>
            <a:endCxn id="8" idx="0"/>
          </p:cNvCxnSpPr>
          <p:nvPr/>
        </p:nvCxnSpPr>
        <p:spPr>
          <a:xfrm rot="10800000" flipV="1">
            <a:off x="3289273" y="1502084"/>
            <a:ext cx="2382122" cy="106865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3C2A94C-C7F7-BB40-87C9-D0E84CBE5018}"/>
              </a:ext>
            </a:extLst>
          </p:cNvPr>
          <p:cNvSpPr txBox="1"/>
          <p:nvPr/>
        </p:nvSpPr>
        <p:spPr>
          <a:xfrm>
            <a:off x="5760405" y="2200933"/>
            <a:ext cx="835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m } </a:t>
            </a:r>
            <a:r>
              <a:rPr lang="en-US" sz="2000" b="1" baseline="-25000" dirty="0"/>
              <a:t>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8CD32-DF78-B443-9E62-C0D25231FDE9}"/>
              </a:ext>
            </a:extLst>
          </p:cNvPr>
          <p:cNvSpPr/>
          <p:nvPr/>
        </p:nvSpPr>
        <p:spPr>
          <a:xfrm>
            <a:off x="1887938" y="42365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i="1" dirty="0"/>
              <a:t>Alice creates message m,</a:t>
            </a:r>
          </a:p>
          <a:p>
            <a:r>
              <a:rPr lang="en-US" sz="1600" i="1" dirty="0"/>
              <a:t>encrypts using shared key </a:t>
            </a:r>
          </a:p>
          <a:p>
            <a:r>
              <a:rPr lang="en-US" sz="1600" i="1" dirty="0"/>
              <a:t>k, and sends result to 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1010C2A-EF8B-3E46-8161-4C89D08F1479}"/>
              </a:ext>
            </a:extLst>
          </p:cNvPr>
          <p:cNvSpPr/>
          <p:nvPr/>
        </p:nvSpPr>
        <p:spPr>
          <a:xfrm>
            <a:off x="5797798" y="4739520"/>
            <a:ext cx="608092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837519-D241-1945-B566-EE0B4443FABD}"/>
              </a:ext>
            </a:extLst>
          </p:cNvPr>
          <p:cNvSpPr txBox="1"/>
          <p:nvPr/>
        </p:nvSpPr>
        <p:spPr>
          <a:xfrm>
            <a:off x="5271847" y="5339559"/>
            <a:ext cx="169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not have 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F6F3B0-FCEC-CB48-A188-587790BC9FCF}"/>
              </a:ext>
            </a:extLst>
          </p:cNvPr>
          <p:cNvCxnSpPr>
            <a:cxnSpLocks/>
          </p:cNvCxnSpPr>
          <p:nvPr/>
        </p:nvCxnSpPr>
        <p:spPr>
          <a:xfrm flipV="1">
            <a:off x="6100394" y="2661313"/>
            <a:ext cx="0" cy="2078209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8654FC6-45F2-5E48-8CF4-DC6A2E5C7C27}"/>
              </a:ext>
            </a:extLst>
          </p:cNvPr>
          <p:cNvSpPr txBox="1"/>
          <p:nvPr/>
        </p:nvSpPr>
        <p:spPr>
          <a:xfrm>
            <a:off x="4889872" y="3498648"/>
            <a:ext cx="1092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Eve cannot</a:t>
            </a:r>
          </a:p>
          <a:p>
            <a:pPr algn="ctr"/>
            <a:r>
              <a:rPr lang="en-US" sz="1600" i="1" dirty="0"/>
              <a:t>read this</a:t>
            </a:r>
          </a:p>
          <a:p>
            <a:pPr algn="ctr"/>
            <a:r>
              <a:rPr lang="en-US" sz="1600" i="1" dirty="0"/>
              <a:t>message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4AA2D9-239C-8B41-9768-55A4F14B1C68}"/>
              </a:ext>
            </a:extLst>
          </p:cNvPr>
          <p:cNvSpPr txBox="1"/>
          <p:nvPr/>
        </p:nvSpPr>
        <p:spPr>
          <a:xfrm>
            <a:off x="8096846" y="3493082"/>
            <a:ext cx="1092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Eve cannot</a:t>
            </a:r>
          </a:p>
          <a:p>
            <a:pPr algn="ctr"/>
            <a:r>
              <a:rPr lang="en-US" sz="1600" i="1" dirty="0"/>
              <a:t>spoof this</a:t>
            </a:r>
          </a:p>
          <a:p>
            <a:pPr algn="ctr"/>
            <a:r>
              <a:rPr lang="en-US" sz="1600" i="1" dirty="0"/>
              <a:t>message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A415E6-86F4-3F4B-9526-27FD66273193}"/>
              </a:ext>
            </a:extLst>
          </p:cNvPr>
          <p:cNvCxnSpPr>
            <a:cxnSpLocks/>
          </p:cNvCxnSpPr>
          <p:nvPr/>
        </p:nvCxnSpPr>
        <p:spPr>
          <a:xfrm flipV="1">
            <a:off x="6262039" y="2917049"/>
            <a:ext cx="2012524" cy="1811048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68BB405-F769-964A-B8B7-215D9EF6ACAC}"/>
              </a:ext>
            </a:extLst>
          </p:cNvPr>
          <p:cNvSpPr txBox="1"/>
          <p:nvPr/>
        </p:nvSpPr>
        <p:spPr>
          <a:xfrm>
            <a:off x="6982757" y="3608927"/>
            <a:ext cx="82426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m } </a:t>
            </a:r>
            <a:r>
              <a:rPr lang="en-US" sz="2000" b="1" baseline="-25000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7660226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onal Stripe 3">
            <a:extLst>
              <a:ext uri="{FF2B5EF4-FFF2-40B4-BE49-F238E27FC236}">
                <a16:creationId xmlns:a16="http://schemas.microsoft.com/office/drawing/2014/main" id="{23EE5B80-47B2-D440-A628-CDD60CE03A5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54C60-FD0F-3247-819A-92A31AFDABC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5AA407-9D40-384A-88F8-2AA03B9630FC}"/>
              </a:ext>
            </a:extLst>
          </p:cNvPr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D7C76C-3FCF-F248-A8E7-948D938285D0}"/>
              </a:ext>
            </a:extLst>
          </p:cNvPr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FFFB1-41DF-DA48-A083-AFB8A7EBEF21}"/>
              </a:ext>
            </a:extLst>
          </p:cNvPr>
          <p:cNvSpPr txBox="1"/>
          <p:nvPr/>
        </p:nvSpPr>
        <p:spPr>
          <a:xfrm>
            <a:off x="3136827" y="257073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4AF06-EAA7-C64C-B5F2-E19F7357ECF4}"/>
              </a:ext>
            </a:extLst>
          </p:cNvPr>
          <p:cNvSpPr txBox="1"/>
          <p:nvPr/>
        </p:nvSpPr>
        <p:spPr>
          <a:xfrm>
            <a:off x="8798981" y="257073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F66B63C8-6FD0-E54E-8088-7BDB0C638F26}"/>
              </a:ext>
            </a:extLst>
          </p:cNvPr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026416-10C7-A64A-B585-9226109DFD57}"/>
              </a:ext>
            </a:extLst>
          </p:cNvPr>
          <p:cNvSpPr txBox="1"/>
          <p:nvPr/>
        </p:nvSpPr>
        <p:spPr>
          <a:xfrm>
            <a:off x="3552184" y="3048723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m</a:t>
            </a:r>
            <a:endParaRPr lang="en-US" sz="2000" b="1" baseline="-25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8BB7EB2-0B4D-4847-903E-A8AE2C1C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Conventional Cryptography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52593F-A306-974F-B452-5FD32D2356E1}"/>
              </a:ext>
            </a:extLst>
          </p:cNvPr>
          <p:cNvSpPr/>
          <p:nvPr/>
        </p:nvSpPr>
        <p:spPr>
          <a:xfrm>
            <a:off x="5671395" y="1273484"/>
            <a:ext cx="893177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KDC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98DFC64-135E-C945-8C23-62550BD777E2}"/>
              </a:ext>
            </a:extLst>
          </p:cNvPr>
          <p:cNvCxnSpPr>
            <a:cxnSpLocks/>
            <a:stCxn id="13" idx="6"/>
            <a:endCxn id="9" idx="0"/>
          </p:cNvCxnSpPr>
          <p:nvPr/>
        </p:nvCxnSpPr>
        <p:spPr>
          <a:xfrm>
            <a:off x="6564572" y="1502084"/>
            <a:ext cx="2386855" cy="106865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DB6673B-93B5-7742-9511-DB775AC7F192}"/>
              </a:ext>
            </a:extLst>
          </p:cNvPr>
          <p:cNvCxnSpPr>
            <a:stCxn id="13" idx="2"/>
            <a:endCxn id="8" idx="0"/>
          </p:cNvCxnSpPr>
          <p:nvPr/>
        </p:nvCxnSpPr>
        <p:spPr>
          <a:xfrm rot="10800000" flipV="1">
            <a:off x="3289273" y="1502084"/>
            <a:ext cx="2382122" cy="106865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3C2A94C-C7F7-BB40-87C9-D0E84CBE5018}"/>
              </a:ext>
            </a:extLst>
          </p:cNvPr>
          <p:cNvSpPr txBox="1"/>
          <p:nvPr/>
        </p:nvSpPr>
        <p:spPr>
          <a:xfrm>
            <a:off x="5760405" y="2200933"/>
            <a:ext cx="835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m } </a:t>
            </a:r>
            <a:r>
              <a:rPr lang="en-US" sz="2000" b="1" baseline="-25000" dirty="0"/>
              <a:t>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8CD32-DF78-B443-9E62-C0D25231FDE9}"/>
              </a:ext>
            </a:extLst>
          </p:cNvPr>
          <p:cNvSpPr/>
          <p:nvPr/>
        </p:nvSpPr>
        <p:spPr>
          <a:xfrm>
            <a:off x="7920260" y="4236579"/>
            <a:ext cx="26977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Bob receives encrypted message, and decrypts</a:t>
            </a:r>
          </a:p>
          <a:p>
            <a:r>
              <a:rPr lang="en-US" sz="1600" i="1" dirty="0"/>
              <a:t>using shared key k, and</a:t>
            </a:r>
          </a:p>
          <a:p>
            <a:r>
              <a:rPr lang="en-US" sz="1600" i="1" dirty="0"/>
              <a:t>obtains message 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1FD4BC-14AE-C04E-81F3-87D246200270}"/>
              </a:ext>
            </a:extLst>
          </p:cNvPr>
          <p:cNvSpPr txBox="1"/>
          <p:nvPr/>
        </p:nvSpPr>
        <p:spPr>
          <a:xfrm>
            <a:off x="8058665" y="3228945"/>
            <a:ext cx="1757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{ </a:t>
            </a:r>
            <a:r>
              <a:rPr lang="en-US" sz="2000" b="1" dirty="0"/>
              <a:t>{ m } </a:t>
            </a:r>
            <a:r>
              <a:rPr lang="en-US" sz="2000" b="1" baseline="-25000" dirty="0"/>
              <a:t>K </a:t>
            </a:r>
            <a:r>
              <a:rPr lang="en-US" sz="2000" b="1" dirty="0">
                <a:solidFill>
                  <a:srgbClr val="7030A0"/>
                </a:solidFill>
              </a:rPr>
              <a:t>}</a:t>
            </a:r>
            <a:r>
              <a:rPr lang="en-US" sz="2000" b="1" baseline="-25000" dirty="0"/>
              <a:t> k  </a:t>
            </a:r>
            <a:r>
              <a:rPr lang="en-US" sz="2000" b="1" dirty="0"/>
              <a:t>= m </a:t>
            </a:r>
          </a:p>
        </p:txBody>
      </p:sp>
    </p:spTree>
    <p:extLst>
      <p:ext uri="{BB962C8B-B14F-4D97-AF65-F5344CB8AC3E}">
        <p14:creationId xmlns:p14="http://schemas.microsoft.com/office/powerpoint/2010/main" val="40523638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onal Stripe 3">
            <a:extLst>
              <a:ext uri="{FF2B5EF4-FFF2-40B4-BE49-F238E27FC236}">
                <a16:creationId xmlns:a16="http://schemas.microsoft.com/office/drawing/2014/main" id="{23EE5B80-47B2-D440-A628-CDD60CE03A5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54C60-FD0F-3247-819A-92A31AFDABC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5AA407-9D40-384A-88F8-2AA03B9630FC}"/>
              </a:ext>
            </a:extLst>
          </p:cNvPr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D7C76C-3FCF-F248-A8E7-948D938285D0}"/>
              </a:ext>
            </a:extLst>
          </p:cNvPr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FFFB1-41DF-DA48-A083-AFB8A7EBEF21}"/>
              </a:ext>
            </a:extLst>
          </p:cNvPr>
          <p:cNvSpPr txBox="1"/>
          <p:nvPr/>
        </p:nvSpPr>
        <p:spPr>
          <a:xfrm>
            <a:off x="3136827" y="257073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4AF06-EAA7-C64C-B5F2-E19F7357ECF4}"/>
              </a:ext>
            </a:extLst>
          </p:cNvPr>
          <p:cNvSpPr txBox="1"/>
          <p:nvPr/>
        </p:nvSpPr>
        <p:spPr>
          <a:xfrm>
            <a:off x="8798981" y="257073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F66B63C8-6FD0-E54E-8088-7BDB0C638F26}"/>
              </a:ext>
            </a:extLst>
          </p:cNvPr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026416-10C7-A64A-B585-9226109DFD57}"/>
              </a:ext>
            </a:extLst>
          </p:cNvPr>
          <p:cNvSpPr txBox="1"/>
          <p:nvPr/>
        </p:nvSpPr>
        <p:spPr>
          <a:xfrm>
            <a:off x="3552184" y="3048723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m</a:t>
            </a:r>
            <a:endParaRPr lang="en-US" sz="2000" b="1" baseline="-25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8BB7EB2-0B4D-4847-903E-A8AE2C1C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Conventional Cryptography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52593F-A306-974F-B452-5FD32D2356E1}"/>
              </a:ext>
            </a:extLst>
          </p:cNvPr>
          <p:cNvSpPr/>
          <p:nvPr/>
        </p:nvSpPr>
        <p:spPr>
          <a:xfrm>
            <a:off x="5671395" y="1273484"/>
            <a:ext cx="893177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KDC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98DFC64-135E-C945-8C23-62550BD777E2}"/>
              </a:ext>
            </a:extLst>
          </p:cNvPr>
          <p:cNvCxnSpPr>
            <a:cxnSpLocks/>
            <a:stCxn id="13" idx="6"/>
            <a:endCxn id="9" idx="0"/>
          </p:cNvCxnSpPr>
          <p:nvPr/>
        </p:nvCxnSpPr>
        <p:spPr>
          <a:xfrm>
            <a:off x="6564572" y="1502084"/>
            <a:ext cx="2386855" cy="106865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DB6673B-93B5-7742-9511-DB775AC7F192}"/>
              </a:ext>
            </a:extLst>
          </p:cNvPr>
          <p:cNvCxnSpPr>
            <a:stCxn id="13" idx="2"/>
            <a:endCxn id="8" idx="0"/>
          </p:cNvCxnSpPr>
          <p:nvPr/>
        </p:nvCxnSpPr>
        <p:spPr>
          <a:xfrm rot="10800000" flipV="1">
            <a:off x="3289273" y="1502084"/>
            <a:ext cx="2382122" cy="106865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3C2A94C-C7F7-BB40-87C9-D0E84CBE5018}"/>
              </a:ext>
            </a:extLst>
          </p:cNvPr>
          <p:cNvSpPr txBox="1"/>
          <p:nvPr/>
        </p:nvSpPr>
        <p:spPr>
          <a:xfrm>
            <a:off x="5760405" y="2200933"/>
            <a:ext cx="835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m } </a:t>
            </a:r>
            <a:r>
              <a:rPr lang="en-US" sz="2000" b="1" baseline="-25000" dirty="0"/>
              <a:t>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1FD4BC-14AE-C04E-81F3-87D246200270}"/>
              </a:ext>
            </a:extLst>
          </p:cNvPr>
          <p:cNvSpPr txBox="1"/>
          <p:nvPr/>
        </p:nvSpPr>
        <p:spPr>
          <a:xfrm>
            <a:off x="8058665" y="3228945"/>
            <a:ext cx="1757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{ </a:t>
            </a:r>
            <a:r>
              <a:rPr lang="en-US" sz="2000" b="1" dirty="0"/>
              <a:t>{ m } </a:t>
            </a:r>
            <a:r>
              <a:rPr lang="en-US" sz="2000" b="1" baseline="-25000" dirty="0"/>
              <a:t>K </a:t>
            </a:r>
            <a:r>
              <a:rPr lang="en-US" sz="2000" b="1" dirty="0">
                <a:solidFill>
                  <a:srgbClr val="7030A0"/>
                </a:solidFill>
              </a:rPr>
              <a:t>}</a:t>
            </a:r>
            <a:r>
              <a:rPr lang="en-US" sz="2000" b="1" baseline="-25000" dirty="0"/>
              <a:t> k  </a:t>
            </a:r>
            <a:r>
              <a:rPr lang="en-US" sz="2000" b="1" dirty="0"/>
              <a:t>= m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322F0E-C3D1-F641-84EF-B2E37DD10775}"/>
              </a:ext>
            </a:extLst>
          </p:cNvPr>
          <p:cNvSpPr txBox="1"/>
          <p:nvPr/>
        </p:nvSpPr>
        <p:spPr>
          <a:xfrm>
            <a:off x="4340741" y="3294691"/>
            <a:ext cx="3510521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Secrecy Between A and B?   </a:t>
            </a:r>
            <a:r>
              <a:rPr lang="en-US" sz="2000" b="1" dirty="0"/>
              <a:t>YES</a:t>
            </a:r>
          </a:p>
          <a:p>
            <a:r>
              <a:rPr lang="en-US" sz="2000" dirty="0"/>
              <a:t>Authentication of A by B?</a:t>
            </a:r>
            <a:r>
              <a:rPr lang="en-US" sz="2000" b="1" dirty="0"/>
              <a:t>     YES</a:t>
            </a:r>
          </a:p>
        </p:txBody>
      </p:sp>
    </p:spTree>
    <p:extLst>
      <p:ext uri="{BB962C8B-B14F-4D97-AF65-F5344CB8AC3E}">
        <p14:creationId xmlns:p14="http://schemas.microsoft.com/office/powerpoint/2010/main" val="24961686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onal Stripe 3">
            <a:extLst>
              <a:ext uri="{FF2B5EF4-FFF2-40B4-BE49-F238E27FC236}">
                <a16:creationId xmlns:a16="http://schemas.microsoft.com/office/drawing/2014/main" id="{23EE5B80-47B2-D440-A628-CDD60CE03A5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54C60-FD0F-3247-819A-92A31AFDABC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5AA407-9D40-384A-88F8-2AA03B9630FC}"/>
              </a:ext>
            </a:extLst>
          </p:cNvPr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D7C76C-3FCF-F248-A8E7-948D938285D0}"/>
              </a:ext>
            </a:extLst>
          </p:cNvPr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FFFB1-41DF-DA48-A083-AFB8A7EBEF21}"/>
              </a:ext>
            </a:extLst>
          </p:cNvPr>
          <p:cNvSpPr txBox="1"/>
          <p:nvPr/>
        </p:nvSpPr>
        <p:spPr>
          <a:xfrm>
            <a:off x="3136827" y="257073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4AF06-EAA7-C64C-B5F2-E19F7357ECF4}"/>
              </a:ext>
            </a:extLst>
          </p:cNvPr>
          <p:cNvSpPr txBox="1"/>
          <p:nvPr/>
        </p:nvSpPr>
        <p:spPr>
          <a:xfrm>
            <a:off x="8798981" y="257073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F66B63C8-6FD0-E54E-8088-7BDB0C638F26}"/>
              </a:ext>
            </a:extLst>
          </p:cNvPr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026416-10C7-A64A-B585-9226109DFD57}"/>
              </a:ext>
            </a:extLst>
          </p:cNvPr>
          <p:cNvSpPr txBox="1"/>
          <p:nvPr/>
        </p:nvSpPr>
        <p:spPr>
          <a:xfrm>
            <a:off x="3552184" y="3048723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m</a:t>
            </a:r>
            <a:endParaRPr lang="en-US" sz="2000" b="1" baseline="-25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8BB7EB2-0B4D-4847-903E-A8AE2C1C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Conventional Cryptography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52593F-A306-974F-B452-5FD32D2356E1}"/>
              </a:ext>
            </a:extLst>
          </p:cNvPr>
          <p:cNvSpPr/>
          <p:nvPr/>
        </p:nvSpPr>
        <p:spPr>
          <a:xfrm>
            <a:off x="5671395" y="1273484"/>
            <a:ext cx="893177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KDC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98DFC64-135E-C945-8C23-62550BD777E2}"/>
              </a:ext>
            </a:extLst>
          </p:cNvPr>
          <p:cNvCxnSpPr>
            <a:cxnSpLocks/>
            <a:stCxn id="13" idx="6"/>
            <a:endCxn id="9" idx="0"/>
          </p:cNvCxnSpPr>
          <p:nvPr/>
        </p:nvCxnSpPr>
        <p:spPr>
          <a:xfrm>
            <a:off x="6564572" y="1502084"/>
            <a:ext cx="2386855" cy="106865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DB6673B-93B5-7742-9511-DB775AC7F192}"/>
              </a:ext>
            </a:extLst>
          </p:cNvPr>
          <p:cNvCxnSpPr>
            <a:stCxn id="13" idx="2"/>
            <a:endCxn id="8" idx="0"/>
          </p:cNvCxnSpPr>
          <p:nvPr/>
        </p:nvCxnSpPr>
        <p:spPr>
          <a:xfrm rot="10800000" flipV="1">
            <a:off x="3289273" y="1502084"/>
            <a:ext cx="2382122" cy="106865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3C2A94C-C7F7-BB40-87C9-D0E84CBE5018}"/>
              </a:ext>
            </a:extLst>
          </p:cNvPr>
          <p:cNvSpPr txBox="1"/>
          <p:nvPr/>
        </p:nvSpPr>
        <p:spPr>
          <a:xfrm>
            <a:off x="5760405" y="2200933"/>
            <a:ext cx="835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m } </a:t>
            </a:r>
            <a:r>
              <a:rPr lang="en-US" sz="2000" b="1" baseline="-25000" dirty="0"/>
              <a:t>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1FD4BC-14AE-C04E-81F3-87D246200270}"/>
              </a:ext>
            </a:extLst>
          </p:cNvPr>
          <p:cNvSpPr txBox="1"/>
          <p:nvPr/>
        </p:nvSpPr>
        <p:spPr>
          <a:xfrm>
            <a:off x="8058665" y="3228945"/>
            <a:ext cx="1757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{ </a:t>
            </a:r>
            <a:r>
              <a:rPr lang="en-US" sz="2000" b="1" dirty="0"/>
              <a:t>{ m } </a:t>
            </a:r>
            <a:r>
              <a:rPr lang="en-US" sz="2000" b="1" baseline="-25000" dirty="0"/>
              <a:t>K </a:t>
            </a:r>
            <a:r>
              <a:rPr lang="en-US" sz="2000" b="1" dirty="0">
                <a:solidFill>
                  <a:srgbClr val="7030A0"/>
                </a:solidFill>
              </a:rPr>
              <a:t>}</a:t>
            </a:r>
            <a:r>
              <a:rPr lang="en-US" sz="2000" b="1" baseline="-25000" dirty="0"/>
              <a:t> k  </a:t>
            </a:r>
            <a:r>
              <a:rPr lang="en-US" sz="2000" b="1" dirty="0"/>
              <a:t>= m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322F0E-C3D1-F641-84EF-B2E37DD10775}"/>
              </a:ext>
            </a:extLst>
          </p:cNvPr>
          <p:cNvSpPr txBox="1"/>
          <p:nvPr/>
        </p:nvSpPr>
        <p:spPr>
          <a:xfrm>
            <a:off x="4340741" y="3294691"/>
            <a:ext cx="3510521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Secrecy Between A and B?   </a:t>
            </a:r>
            <a:r>
              <a:rPr lang="en-US" sz="2000" b="1" dirty="0"/>
              <a:t>YES</a:t>
            </a:r>
          </a:p>
          <a:p>
            <a:r>
              <a:rPr lang="en-US" sz="2000" dirty="0"/>
              <a:t>Authentication of A by B?</a:t>
            </a:r>
            <a:r>
              <a:rPr lang="en-US" sz="2000" b="1" dirty="0"/>
              <a:t>     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23549B-F4C8-994D-9D69-7F795D19341C}"/>
              </a:ext>
            </a:extLst>
          </p:cNvPr>
          <p:cNvSpPr txBox="1"/>
          <p:nvPr/>
        </p:nvSpPr>
        <p:spPr>
          <a:xfrm>
            <a:off x="4356664" y="4375138"/>
            <a:ext cx="3326745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Does this approach scale? </a:t>
            </a:r>
            <a:r>
              <a:rPr lang="en-US" sz="2000" b="1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985859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4709" y="2806431"/>
            <a:ext cx="872547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b="1" dirty="0"/>
              <a:t>Plaintext: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84709" y="3516849"/>
            <a:ext cx="984693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b="1" dirty="0"/>
              <a:t>Ciphertext: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3660" y="2792496"/>
            <a:ext cx="359394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Ʊ</a:t>
            </a:r>
            <a:r>
              <a:rPr lang="en-US" sz="1353" baseline="-25000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37862" y="2792496"/>
            <a:ext cx="324128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Ʃ</a:t>
            </a:r>
            <a:r>
              <a:rPr lang="en-US" sz="1353" baseline="-25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45907" y="2792496"/>
            <a:ext cx="324128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Ʃ</a:t>
            </a:r>
            <a:r>
              <a:rPr lang="en-US" sz="1353" baseline="-25000" dirty="0"/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53953" y="2792496"/>
            <a:ext cx="359394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Ʊ</a:t>
            </a:r>
            <a:r>
              <a:rPr lang="en-US" sz="1353" baseline="-25000" dirty="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8155" y="2792496"/>
            <a:ext cx="359394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Ʊ</a:t>
            </a:r>
            <a:r>
              <a:rPr lang="en-US" sz="1353" baseline="-25000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42358" y="2792496"/>
            <a:ext cx="324128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Ʃ</a:t>
            </a:r>
            <a:r>
              <a:rPr lang="en-US" sz="1353" baseline="-25000" dirty="0"/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0404" y="2792496"/>
            <a:ext cx="324128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Ʃ</a:t>
            </a:r>
            <a:r>
              <a:rPr lang="en-US" sz="1353" baseline="-25000" dirty="0"/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86717" y="3518192"/>
            <a:ext cx="518091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f(Ʊ</a:t>
            </a:r>
            <a:r>
              <a:rPr lang="en-US" sz="1353" baseline="-25000" dirty="0"/>
              <a:t>1</a:t>
            </a:r>
            <a:r>
              <a:rPr lang="en-US" sz="1353" dirty="0"/>
              <a:t>)</a:t>
            </a:r>
            <a:endParaRPr lang="en-US" sz="1353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4530918" y="3518192"/>
            <a:ext cx="482824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f(Ʃ</a:t>
            </a:r>
            <a:r>
              <a:rPr lang="en-US" sz="1353" baseline="-25000" dirty="0"/>
              <a:t>1</a:t>
            </a:r>
            <a:r>
              <a:rPr lang="en-US" sz="1353" dirty="0"/>
              <a:t>)</a:t>
            </a:r>
            <a:endParaRPr lang="en-US" sz="1353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5038963" y="3518192"/>
            <a:ext cx="482824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f(Ʃ</a:t>
            </a:r>
            <a:r>
              <a:rPr lang="en-US" sz="1353" baseline="-25000" dirty="0"/>
              <a:t>2</a:t>
            </a:r>
            <a:r>
              <a:rPr lang="en-US" sz="1353" dirty="0"/>
              <a:t>)</a:t>
            </a:r>
            <a:endParaRPr lang="en-US" sz="1353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5547010" y="3518192"/>
            <a:ext cx="518091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f(Ʊ</a:t>
            </a:r>
            <a:r>
              <a:rPr lang="en-US" sz="1353" baseline="-25000" dirty="0"/>
              <a:t>2</a:t>
            </a:r>
            <a:r>
              <a:rPr lang="en-US" sz="1353" dirty="0"/>
              <a:t>)</a:t>
            </a:r>
            <a:endParaRPr lang="en-US" sz="1353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6091212" y="3518192"/>
            <a:ext cx="518091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f(Ʊ</a:t>
            </a:r>
            <a:r>
              <a:rPr lang="en-US" sz="1353" baseline="-25000" dirty="0"/>
              <a:t>3</a:t>
            </a:r>
            <a:r>
              <a:rPr lang="en-US" sz="1353" dirty="0"/>
              <a:t>)</a:t>
            </a:r>
            <a:endParaRPr lang="en-US" sz="1353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6635413" y="3518192"/>
            <a:ext cx="482824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f(Ʃ</a:t>
            </a:r>
            <a:r>
              <a:rPr lang="en-US" sz="1353" baseline="-25000" dirty="0"/>
              <a:t>3</a:t>
            </a:r>
            <a:r>
              <a:rPr lang="en-US" sz="1353" dirty="0"/>
              <a:t>)</a:t>
            </a:r>
            <a:endParaRPr lang="en-US" sz="1353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7143460" y="3518192"/>
            <a:ext cx="482824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f(Ʃ</a:t>
            </a:r>
            <a:r>
              <a:rPr lang="en-US" sz="1353" baseline="-25000" dirty="0"/>
              <a:t>4</a:t>
            </a:r>
            <a:r>
              <a:rPr lang="en-US" sz="1353" dirty="0"/>
              <a:t>)</a:t>
            </a:r>
            <a:endParaRPr lang="en-US" sz="1353" baseline="-250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236319" y="3084117"/>
            <a:ext cx="0" cy="39092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761212" y="3084117"/>
            <a:ext cx="0" cy="39092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286104" y="3084117"/>
            <a:ext cx="0" cy="39092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810996" y="3084117"/>
            <a:ext cx="0" cy="39092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335888" y="3084117"/>
            <a:ext cx="0" cy="39092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860781" y="3084117"/>
            <a:ext cx="0" cy="39092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385672" y="3084117"/>
            <a:ext cx="0" cy="39092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950208" y="3084117"/>
            <a:ext cx="622286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.    .    </a:t>
            </a:r>
            <a:r>
              <a:rPr lang="en-US" sz="1353"/>
              <a:t>.</a:t>
            </a:r>
          </a:p>
        </p:txBody>
      </p:sp>
      <p:sp>
        <p:nvSpPr>
          <p:cNvPr id="34" name="Right Brace 33"/>
          <p:cNvSpPr/>
          <p:nvPr/>
        </p:nvSpPr>
        <p:spPr>
          <a:xfrm rot="16200000">
            <a:off x="6093821" y="366333"/>
            <a:ext cx="360518" cy="4360838"/>
          </a:xfrm>
          <a:prstGeom prst="rightBrace">
            <a:avLst>
              <a:gd name="adj1" fmla="val 45982"/>
              <a:gd name="adj2" fmla="val 50000"/>
            </a:avLst>
          </a:prstGeom>
          <a:ln w="63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3"/>
          </a:p>
        </p:txBody>
      </p:sp>
      <p:sp>
        <p:nvSpPr>
          <p:cNvPr id="35" name="TextBox 34"/>
          <p:cNvSpPr txBox="1"/>
          <p:nvPr/>
        </p:nvSpPr>
        <p:spPr>
          <a:xfrm>
            <a:off x="5268746" y="2043750"/>
            <a:ext cx="2093458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i="1"/>
              <a:t>Stream of “Readable” Data</a:t>
            </a:r>
          </a:p>
        </p:txBody>
      </p:sp>
      <p:sp>
        <p:nvSpPr>
          <p:cNvPr id="36" name="Right Brace 35"/>
          <p:cNvSpPr/>
          <p:nvPr/>
        </p:nvSpPr>
        <p:spPr>
          <a:xfrm rot="5400000">
            <a:off x="6093821" y="1926278"/>
            <a:ext cx="360518" cy="4360838"/>
          </a:xfrm>
          <a:prstGeom prst="rightBrace">
            <a:avLst>
              <a:gd name="adj1" fmla="val 45982"/>
              <a:gd name="adj2" fmla="val 50000"/>
            </a:avLst>
          </a:prstGeom>
          <a:ln w="63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3"/>
          </a:p>
        </p:txBody>
      </p:sp>
      <p:sp>
        <p:nvSpPr>
          <p:cNvPr id="37" name="TextBox 36"/>
          <p:cNvSpPr txBox="1"/>
          <p:nvPr/>
        </p:nvSpPr>
        <p:spPr>
          <a:xfrm>
            <a:off x="3672470" y="4379014"/>
            <a:ext cx="5312416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i="1" dirty="0"/>
              <a:t>Presumably No Patterns in Stream of “Unreadable</a:t>
            </a:r>
            <a:r>
              <a:rPr lang="en-US" sz="1353" i="1"/>
              <a:t>” Block Encrypted </a:t>
            </a:r>
            <a:r>
              <a:rPr lang="en-US" sz="1353" i="1" dirty="0"/>
              <a:t>Data</a:t>
            </a: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1981200" y="154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Conventional Block Cryptography</a:t>
            </a:r>
          </a:p>
        </p:txBody>
      </p:sp>
      <p:sp>
        <p:nvSpPr>
          <p:cNvPr id="32" name="Diagonal Stripe 31">
            <a:extLst>
              <a:ext uri="{FF2B5EF4-FFF2-40B4-BE49-F238E27FC236}">
                <a16:creationId xmlns:a16="http://schemas.microsoft.com/office/drawing/2014/main" id="{BFF957C6-49C9-934F-BFDE-813A46D25C91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72756B-E0E1-5245-AD98-1ACC989A906E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34142627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4712" y="2806431"/>
            <a:ext cx="872547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b="1" dirty="0"/>
              <a:t>Plaintext: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84712" y="3516849"/>
            <a:ext cx="984693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b="1" dirty="0"/>
              <a:t>Ciphertext: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18815" y="2792496"/>
            <a:ext cx="300082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Ʊ</a:t>
            </a:r>
            <a:endParaRPr lang="en-US" sz="1353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4663017" y="2792496"/>
            <a:ext cx="264816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Ʃ</a:t>
            </a:r>
            <a:endParaRPr lang="en-US" sz="1353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5171062" y="2792496"/>
            <a:ext cx="264816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Ʃ</a:t>
            </a:r>
            <a:endParaRPr lang="en-US" sz="1353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5679108" y="2792496"/>
            <a:ext cx="300082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Ʊ</a:t>
            </a:r>
            <a:endParaRPr lang="en-US" sz="1353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3310" y="2792496"/>
            <a:ext cx="300082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Ʊ</a:t>
            </a:r>
            <a:endParaRPr lang="en-US" sz="1353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6767512" y="2792496"/>
            <a:ext cx="264816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Ʃ</a:t>
            </a:r>
            <a:endParaRPr lang="en-US" sz="1353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7275559" y="2792496"/>
            <a:ext cx="264816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Ʃ</a:t>
            </a:r>
            <a:endParaRPr lang="en-US" sz="1353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3986718" y="3518192"/>
            <a:ext cx="458780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f(Ʊ)</a:t>
            </a:r>
            <a:endParaRPr lang="en-US" sz="1353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4530921" y="3518192"/>
            <a:ext cx="423514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f(Ʃ)</a:t>
            </a:r>
            <a:endParaRPr lang="en-US" sz="1353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5038966" y="3518192"/>
            <a:ext cx="423514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f(Ʃ)</a:t>
            </a:r>
            <a:endParaRPr lang="en-US" sz="1353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5547012" y="3518192"/>
            <a:ext cx="458780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f(Ʊ)</a:t>
            </a:r>
            <a:endParaRPr lang="en-US" sz="1353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6091214" y="3518192"/>
            <a:ext cx="458780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f(Ʊ)</a:t>
            </a:r>
            <a:endParaRPr lang="en-US" sz="1353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6635416" y="3518192"/>
            <a:ext cx="423514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f(Ʃ)</a:t>
            </a:r>
            <a:endParaRPr lang="en-US" sz="1353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7143463" y="3518192"/>
            <a:ext cx="423514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f(Ʃ)</a:t>
            </a:r>
            <a:endParaRPr lang="en-US" sz="1353" baseline="-250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236322" y="3084117"/>
            <a:ext cx="0" cy="39092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761215" y="3084117"/>
            <a:ext cx="0" cy="39092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286107" y="3084117"/>
            <a:ext cx="0" cy="39092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810999" y="3084117"/>
            <a:ext cx="0" cy="39092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335891" y="3084117"/>
            <a:ext cx="0" cy="39092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860784" y="3084117"/>
            <a:ext cx="0" cy="39092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385675" y="3084117"/>
            <a:ext cx="0" cy="39092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950211" y="3084117"/>
            <a:ext cx="622286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.    .    </a:t>
            </a:r>
            <a:r>
              <a:rPr lang="en-US" sz="1353"/>
              <a:t>.</a:t>
            </a:r>
          </a:p>
        </p:txBody>
      </p:sp>
      <p:sp>
        <p:nvSpPr>
          <p:cNvPr id="34" name="Right Brace 33"/>
          <p:cNvSpPr/>
          <p:nvPr/>
        </p:nvSpPr>
        <p:spPr>
          <a:xfrm rot="16200000">
            <a:off x="6093824" y="366333"/>
            <a:ext cx="360518" cy="4360838"/>
          </a:xfrm>
          <a:prstGeom prst="rightBrace">
            <a:avLst>
              <a:gd name="adj1" fmla="val 45982"/>
              <a:gd name="adj2" fmla="val 50000"/>
            </a:avLst>
          </a:prstGeom>
          <a:ln w="63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3"/>
          </a:p>
        </p:txBody>
      </p:sp>
      <p:sp>
        <p:nvSpPr>
          <p:cNvPr id="35" name="TextBox 34"/>
          <p:cNvSpPr txBox="1"/>
          <p:nvPr/>
        </p:nvSpPr>
        <p:spPr>
          <a:xfrm>
            <a:off x="4924999" y="2035366"/>
            <a:ext cx="2756332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i="1"/>
              <a:t>Blocks Fixed by Sender into a Pattern</a:t>
            </a:r>
            <a:endParaRPr lang="en-US" sz="1353" i="1" dirty="0"/>
          </a:p>
        </p:txBody>
      </p:sp>
      <p:sp>
        <p:nvSpPr>
          <p:cNvPr id="36" name="Right Brace 35"/>
          <p:cNvSpPr/>
          <p:nvPr/>
        </p:nvSpPr>
        <p:spPr>
          <a:xfrm rot="5400000">
            <a:off x="6093824" y="1926278"/>
            <a:ext cx="360518" cy="4360838"/>
          </a:xfrm>
          <a:prstGeom prst="rightBrace">
            <a:avLst>
              <a:gd name="adj1" fmla="val 45982"/>
              <a:gd name="adj2" fmla="val 50000"/>
            </a:avLst>
          </a:prstGeom>
          <a:ln w="63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3"/>
          </a:p>
        </p:txBody>
      </p:sp>
      <p:sp>
        <p:nvSpPr>
          <p:cNvPr id="37" name="TextBox 36"/>
          <p:cNvSpPr txBox="1"/>
          <p:nvPr/>
        </p:nvSpPr>
        <p:spPr>
          <a:xfrm>
            <a:off x="4100062" y="4362246"/>
            <a:ext cx="4407489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i="1" dirty="0"/>
              <a:t>Pattern Can Emerge </a:t>
            </a:r>
            <a:r>
              <a:rPr lang="en-US" sz="1353" i="1"/>
              <a:t>for External Observer </a:t>
            </a:r>
            <a:r>
              <a:rPr lang="en-US" sz="1353" i="1" dirty="0"/>
              <a:t>in Encrypted Data</a:t>
            </a: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1524000" y="1547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Conventional Block Cryptography </a:t>
            </a:r>
            <a:r>
              <a:rPr lang="mr-IN" sz="2800" b="1" dirty="0">
                <a:latin typeface="+mn-lt"/>
              </a:rPr>
              <a:t>–</a:t>
            </a:r>
            <a:r>
              <a:rPr lang="en-US" sz="2800" b="1" dirty="0">
                <a:latin typeface="+mn-lt"/>
              </a:rPr>
              <a:t> Covert Channel</a:t>
            </a:r>
          </a:p>
        </p:txBody>
      </p:sp>
      <p:sp>
        <p:nvSpPr>
          <p:cNvPr id="32" name="Diagonal Stripe 31">
            <a:extLst>
              <a:ext uri="{FF2B5EF4-FFF2-40B4-BE49-F238E27FC236}">
                <a16:creationId xmlns:a16="http://schemas.microsoft.com/office/drawing/2014/main" id="{75ACB52E-DF3E-2145-97E2-CB1E522E6394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83E307-1E23-A54C-9668-16B81CEAE4CA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42926925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7751" y="2806431"/>
            <a:ext cx="872547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b="1" dirty="0"/>
              <a:t>Plaintext: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87752" y="3516849"/>
            <a:ext cx="984693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b="1" dirty="0"/>
              <a:t>Ciphertext: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30239" y="2792496"/>
            <a:ext cx="272832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0</a:t>
            </a:r>
            <a:endParaRPr lang="en-US" sz="1353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5414174" y="2792496"/>
            <a:ext cx="272832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1</a:t>
            </a:r>
            <a:endParaRPr lang="en-US" sz="1353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6198109" y="2792496"/>
            <a:ext cx="272832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1</a:t>
            </a:r>
            <a:endParaRPr lang="en-US" sz="1353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6982045" y="2792496"/>
            <a:ext cx="272832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0</a:t>
            </a:r>
            <a:endParaRPr lang="en-US" sz="1353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7765981" y="2792496"/>
            <a:ext cx="272832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0</a:t>
            </a:r>
            <a:endParaRPr lang="en-US" sz="1353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4489758" y="3518192"/>
            <a:ext cx="670376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f(0) = x</a:t>
            </a:r>
            <a:endParaRPr lang="en-US" sz="1353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5271886" y="3518192"/>
            <a:ext cx="673582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f(1) = y</a:t>
            </a:r>
            <a:endParaRPr lang="en-US" sz="1353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6057628" y="3518192"/>
            <a:ext cx="673582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f(1) = y</a:t>
            </a:r>
            <a:endParaRPr lang="en-US" sz="1353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6843371" y="3518192"/>
            <a:ext cx="670376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f(0) = x</a:t>
            </a:r>
            <a:endParaRPr lang="en-US" sz="1353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7625500" y="3518192"/>
            <a:ext cx="670376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f(0) = x</a:t>
            </a:r>
            <a:endParaRPr lang="en-US" sz="1353" baseline="-250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739362" y="3084117"/>
            <a:ext cx="0" cy="39092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522066" y="3084117"/>
            <a:ext cx="0" cy="39092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304770" y="3084117"/>
            <a:ext cx="0" cy="39092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087474" y="3084117"/>
            <a:ext cx="0" cy="39092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870178" y="3084117"/>
            <a:ext cx="0" cy="39092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402941" y="3084117"/>
            <a:ext cx="622286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.    .    </a:t>
            </a:r>
            <a:r>
              <a:rPr lang="en-US" sz="1353"/>
              <a:t>.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4596703" y="4264704"/>
            <a:ext cx="3783488" cy="1676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44952" y="4204799"/>
            <a:ext cx="0" cy="137500"/>
          </a:xfrm>
          <a:prstGeom prst="straightConnector1">
            <a:avLst/>
          </a:prstGeom>
          <a:ln w="63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521368" y="4204799"/>
            <a:ext cx="0" cy="137500"/>
          </a:xfrm>
          <a:prstGeom prst="straightConnector1">
            <a:avLst/>
          </a:prstGeom>
          <a:ln w="63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6322936" y="4204799"/>
            <a:ext cx="0" cy="137500"/>
          </a:xfrm>
          <a:prstGeom prst="straightConnector1">
            <a:avLst/>
          </a:prstGeom>
          <a:ln w="63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082583" y="4204799"/>
            <a:ext cx="0" cy="137500"/>
          </a:xfrm>
          <a:prstGeom prst="straightConnector1">
            <a:avLst/>
          </a:prstGeom>
          <a:ln w="63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875768" y="4204799"/>
            <a:ext cx="0" cy="137500"/>
          </a:xfrm>
          <a:prstGeom prst="straightConnector1">
            <a:avLst/>
          </a:prstGeom>
          <a:ln w="63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635830" y="4315617"/>
            <a:ext cx="272832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0</a:t>
            </a:r>
            <a:endParaRPr lang="en-US" sz="1353" baseline="-25000" dirty="0"/>
          </a:p>
        </p:txBody>
      </p:sp>
      <p:sp>
        <p:nvSpPr>
          <p:cNvPr id="47" name="TextBox 46"/>
          <p:cNvSpPr txBox="1"/>
          <p:nvPr/>
        </p:nvSpPr>
        <p:spPr>
          <a:xfrm>
            <a:off x="5419765" y="4315617"/>
            <a:ext cx="272832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1</a:t>
            </a:r>
            <a:endParaRPr lang="en-US" sz="1353" baseline="-25000" dirty="0"/>
          </a:p>
        </p:txBody>
      </p:sp>
      <p:sp>
        <p:nvSpPr>
          <p:cNvPr id="48" name="TextBox 47"/>
          <p:cNvSpPr txBox="1"/>
          <p:nvPr/>
        </p:nvSpPr>
        <p:spPr>
          <a:xfrm>
            <a:off x="6203700" y="4315617"/>
            <a:ext cx="272832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2</a:t>
            </a:r>
            <a:endParaRPr lang="en-US" sz="1353" baseline="-25000" dirty="0"/>
          </a:p>
        </p:txBody>
      </p:sp>
      <p:sp>
        <p:nvSpPr>
          <p:cNvPr id="49" name="TextBox 48"/>
          <p:cNvSpPr txBox="1"/>
          <p:nvPr/>
        </p:nvSpPr>
        <p:spPr>
          <a:xfrm>
            <a:off x="6987636" y="4315617"/>
            <a:ext cx="272832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3</a:t>
            </a:r>
            <a:endParaRPr lang="en-US" sz="1353" baseline="-25000" dirty="0"/>
          </a:p>
        </p:txBody>
      </p:sp>
      <p:sp>
        <p:nvSpPr>
          <p:cNvPr id="50" name="TextBox 49"/>
          <p:cNvSpPr txBox="1"/>
          <p:nvPr/>
        </p:nvSpPr>
        <p:spPr>
          <a:xfrm>
            <a:off x="7771572" y="4315617"/>
            <a:ext cx="272832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4</a:t>
            </a:r>
            <a:endParaRPr lang="en-US" sz="1353" baseline="-25000" dirty="0"/>
          </a:p>
        </p:txBody>
      </p:sp>
      <p:sp>
        <p:nvSpPr>
          <p:cNvPr id="53" name="TextBox 52"/>
          <p:cNvSpPr txBox="1"/>
          <p:nvPr/>
        </p:nvSpPr>
        <p:spPr>
          <a:xfrm>
            <a:off x="7446025" y="4606266"/>
            <a:ext cx="753924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i="1" dirty="0"/>
              <a:t>Seconds</a:t>
            </a:r>
            <a:endParaRPr lang="en-US" sz="1353" i="1" baseline="-25000" dirty="0"/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1524000" y="1547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Conventional Block Cryptography </a:t>
            </a:r>
            <a:r>
              <a:rPr lang="mr-IN" sz="2800" b="1" dirty="0">
                <a:latin typeface="+mn-lt"/>
              </a:rPr>
              <a:t>–</a:t>
            </a:r>
            <a:r>
              <a:rPr lang="en-US" sz="2800" b="1" dirty="0">
                <a:latin typeface="+mn-lt"/>
              </a:rPr>
              <a:t> 1 bps Channel</a:t>
            </a:r>
          </a:p>
        </p:txBody>
      </p:sp>
      <p:sp>
        <p:nvSpPr>
          <p:cNvPr id="34" name="Diagonal Stripe 33">
            <a:extLst>
              <a:ext uri="{FF2B5EF4-FFF2-40B4-BE49-F238E27FC236}">
                <a16:creationId xmlns:a16="http://schemas.microsoft.com/office/drawing/2014/main" id="{ABE2F8B2-7930-7448-8EBB-9EE53209440E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826754-FCF3-804A-BFAA-AD30B0A326B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20857395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735" y="764273"/>
            <a:ext cx="9953917" cy="585736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1" y="132080"/>
            <a:ext cx="9144000" cy="859376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latin typeface="+mn-lt"/>
              </a:rPr>
              <a:t>Block Chain Mode Cryptography </a:t>
            </a:r>
            <a:r>
              <a:rPr lang="mr-IN" sz="2800" b="1" dirty="0">
                <a:latin typeface="+mn-lt"/>
              </a:rPr>
              <a:t>–</a:t>
            </a:r>
            <a:r>
              <a:rPr lang="en-US" sz="2800" b="1" dirty="0">
                <a:latin typeface="+mn-lt"/>
              </a:rPr>
              <a:t> Circa 1976 at IBM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AE37E9D3-189A-7147-BB97-36D003BDCBE6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F27CA1-8B77-554C-B4D7-8092C6056B1A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9910351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3087751" y="2806431"/>
            <a:ext cx="872547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b="1" dirty="0"/>
              <a:t>Plaintext: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087752" y="3516849"/>
            <a:ext cx="984693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b="1" dirty="0"/>
              <a:t>Ciphertext: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643296" y="2792496"/>
            <a:ext cx="293670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G</a:t>
            </a:r>
            <a:endParaRPr lang="en-US" sz="1353" baseline="-25000" dirty="0"/>
          </a:p>
        </p:txBody>
      </p:sp>
      <p:sp>
        <p:nvSpPr>
          <p:cNvPr id="63" name="TextBox 62"/>
          <p:cNvSpPr txBox="1"/>
          <p:nvPr/>
        </p:nvSpPr>
        <p:spPr>
          <a:xfrm>
            <a:off x="4405919" y="3518192"/>
            <a:ext cx="748923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f(G) = c</a:t>
            </a:r>
            <a:r>
              <a:rPr lang="en-US" sz="1353" baseline="-25000" dirty="0"/>
              <a:t>1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4767556" y="3084117"/>
            <a:ext cx="0" cy="39092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392986" y="2585459"/>
            <a:ext cx="819455" cy="231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2" i="1" dirty="0"/>
              <a:t>Genesis Block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31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Block Chain Mode Cryptography</a:t>
            </a:r>
          </a:p>
        </p:txBody>
      </p:sp>
      <p:sp>
        <p:nvSpPr>
          <p:cNvPr id="9" name="Diagonal Stripe 8">
            <a:extLst>
              <a:ext uri="{FF2B5EF4-FFF2-40B4-BE49-F238E27FC236}">
                <a16:creationId xmlns:a16="http://schemas.microsoft.com/office/drawing/2014/main" id="{3F13731A-5CB4-474C-9D46-A9650B5F8743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07D746-5FA1-DA48-BB37-385560F6288F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304121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499519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8200441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Arc 5"/>
          <p:cNvSpPr/>
          <p:nvPr/>
        </p:nvSpPr>
        <p:spPr>
          <a:xfrm>
            <a:off x="3904411" y="2083136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8916261" y="3994728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864425" y="3643244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User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20485" y="3645567"/>
            <a:ext cx="740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Stored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74276" y="399001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630336" y="3992337"/>
            <a:ext cx="916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f, n, f</a:t>
            </a:r>
            <a:r>
              <a:rPr lang="en-US" sz="1600" b="1" baseline="30000" dirty="0"/>
              <a:t>n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55741" y="1710452"/>
            <a:ext cx="1750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1:  I am Alice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252927" y="365338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Known Function:</a:t>
            </a:r>
          </a:p>
          <a:p>
            <a:r>
              <a:rPr lang="en-US" b="1" dirty="0"/>
              <a:t>     f: integer -&gt; integer</a:t>
            </a:r>
          </a:p>
          <a:p>
            <a:r>
              <a:rPr lang="en-US" b="1" dirty="0"/>
              <a:t>Known Seed: </a:t>
            </a:r>
          </a:p>
          <a:p>
            <a:r>
              <a:rPr lang="en-US" b="1" dirty="0"/>
              <a:t>     integer </a:t>
            </a:r>
            <a:r>
              <a:rPr lang="en-US" b="1" dirty="0" err="1"/>
              <a:t>λ</a:t>
            </a:r>
            <a:r>
              <a:rPr lang="en-US" b="1" dirty="0"/>
              <a:t>:</a:t>
            </a:r>
          </a:p>
          <a:p>
            <a:r>
              <a:rPr lang="en-US" b="1" dirty="0"/>
              <a:t>Number of Rounds:</a:t>
            </a:r>
          </a:p>
          <a:p>
            <a:r>
              <a:rPr lang="en-US" b="1" dirty="0"/>
              <a:t>     n = 10,000</a:t>
            </a:r>
          </a:p>
        </p:txBody>
      </p:sp>
      <p:sp>
        <p:nvSpPr>
          <p:cNvPr id="36" name="Diagonal Stripe 35">
            <a:extLst>
              <a:ext uri="{FF2B5EF4-FFF2-40B4-BE49-F238E27FC236}">
                <a16:creationId xmlns:a16="http://schemas.microsoft.com/office/drawing/2014/main" id="{434B15A5-C0DB-2941-866B-AD2E1884D202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4DB3CC-7841-C147-A273-31E572F8A4C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3CDD1-D97C-124E-9225-9F2B46085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2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Lamport S/Key Protocol</a:t>
            </a:r>
          </a:p>
        </p:txBody>
      </p:sp>
    </p:spTree>
    <p:extLst>
      <p:ext uri="{BB962C8B-B14F-4D97-AF65-F5344CB8AC3E}">
        <p14:creationId xmlns:p14="http://schemas.microsoft.com/office/powerpoint/2010/main" val="25878399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3087751" y="2806431"/>
            <a:ext cx="872547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b="1" dirty="0"/>
              <a:t>Plaintext: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087752" y="3516849"/>
            <a:ext cx="984693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b="1" dirty="0"/>
              <a:t>Ciphertext: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643296" y="2792496"/>
            <a:ext cx="293670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G</a:t>
            </a:r>
            <a:endParaRPr lang="en-US" sz="1353" baseline="-25000" dirty="0"/>
          </a:p>
        </p:txBody>
      </p:sp>
      <p:sp>
        <p:nvSpPr>
          <p:cNvPr id="59" name="TextBox 58"/>
          <p:cNvSpPr txBox="1"/>
          <p:nvPr/>
        </p:nvSpPr>
        <p:spPr>
          <a:xfrm>
            <a:off x="5788465" y="2792496"/>
            <a:ext cx="272832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1</a:t>
            </a:r>
            <a:endParaRPr lang="en-US" sz="1353" baseline="-25000" dirty="0"/>
          </a:p>
        </p:txBody>
      </p:sp>
      <p:sp>
        <p:nvSpPr>
          <p:cNvPr id="63" name="TextBox 62"/>
          <p:cNvSpPr txBox="1"/>
          <p:nvPr/>
        </p:nvSpPr>
        <p:spPr>
          <a:xfrm>
            <a:off x="4405919" y="3518192"/>
            <a:ext cx="748923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f(G) = c</a:t>
            </a:r>
            <a:r>
              <a:rPr lang="en-US" sz="1353" baseline="-25000" dirty="0"/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414418" y="3518192"/>
            <a:ext cx="995785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f(c</a:t>
            </a:r>
            <a:r>
              <a:rPr lang="en-US" sz="1353" baseline="-25000" dirty="0"/>
              <a:t>1</a:t>
            </a:r>
            <a:r>
              <a:rPr lang="en-US" sz="1353" dirty="0"/>
              <a:t>, 1)) = c</a:t>
            </a:r>
            <a:r>
              <a:rPr lang="en-US" sz="1353" baseline="-25000" dirty="0"/>
              <a:t>2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4767556" y="3084117"/>
            <a:ext cx="0" cy="39092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5891207" y="3084117"/>
            <a:ext cx="0" cy="39092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392986" y="2585459"/>
            <a:ext cx="819455" cy="231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2" i="1" dirty="0"/>
              <a:t>Genesis Block</a:t>
            </a:r>
          </a:p>
        </p:txBody>
      </p:sp>
      <p:cxnSp>
        <p:nvCxnSpPr>
          <p:cNvPr id="105" name="Curved Connector 104"/>
          <p:cNvCxnSpPr/>
          <p:nvPr/>
        </p:nvCxnSpPr>
        <p:spPr>
          <a:xfrm rot="16200000" flipH="1">
            <a:off x="5302506" y="3484625"/>
            <a:ext cx="9549" cy="603823"/>
          </a:xfrm>
          <a:prstGeom prst="curvedConnector3">
            <a:avLst>
              <a:gd name="adj1" fmla="val 2147181"/>
            </a:avLst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1981200" y="31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Block Chain Mode Cryptography</a:t>
            </a:r>
          </a:p>
        </p:txBody>
      </p:sp>
      <p:sp>
        <p:nvSpPr>
          <p:cNvPr id="13" name="Diagonal Stripe 12">
            <a:extLst>
              <a:ext uri="{FF2B5EF4-FFF2-40B4-BE49-F238E27FC236}">
                <a16:creationId xmlns:a16="http://schemas.microsoft.com/office/drawing/2014/main" id="{E98F66FD-8526-EC4D-B08B-9AE54181EF81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5B7F22-41D7-9A43-9BD0-D8D20C701789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35824417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3087751" y="2806431"/>
            <a:ext cx="872547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b="1" dirty="0"/>
              <a:t>Plaintext: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087752" y="3516849"/>
            <a:ext cx="984693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b="1" dirty="0"/>
              <a:t>Ciphertext: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643296" y="2792496"/>
            <a:ext cx="293670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G</a:t>
            </a:r>
            <a:endParaRPr lang="en-US" sz="1353" baseline="-25000" dirty="0"/>
          </a:p>
        </p:txBody>
      </p:sp>
      <p:sp>
        <p:nvSpPr>
          <p:cNvPr id="59" name="TextBox 58"/>
          <p:cNvSpPr txBox="1"/>
          <p:nvPr/>
        </p:nvSpPr>
        <p:spPr>
          <a:xfrm>
            <a:off x="5788465" y="2792496"/>
            <a:ext cx="272832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1</a:t>
            </a:r>
            <a:endParaRPr lang="en-US" sz="1353" baseline="-25000" dirty="0"/>
          </a:p>
        </p:txBody>
      </p:sp>
      <p:sp>
        <p:nvSpPr>
          <p:cNvPr id="60" name="TextBox 59"/>
          <p:cNvSpPr txBox="1"/>
          <p:nvPr/>
        </p:nvSpPr>
        <p:spPr>
          <a:xfrm>
            <a:off x="6911939" y="2792496"/>
            <a:ext cx="272832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1</a:t>
            </a:r>
            <a:endParaRPr lang="en-US" sz="1353" baseline="-25000" dirty="0"/>
          </a:p>
        </p:txBody>
      </p:sp>
      <p:sp>
        <p:nvSpPr>
          <p:cNvPr id="63" name="TextBox 62"/>
          <p:cNvSpPr txBox="1"/>
          <p:nvPr/>
        </p:nvSpPr>
        <p:spPr>
          <a:xfrm>
            <a:off x="4405919" y="3518192"/>
            <a:ext cx="748923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f(G) = c</a:t>
            </a:r>
            <a:r>
              <a:rPr lang="en-US" sz="1353" baseline="-25000" dirty="0"/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414418" y="3518192"/>
            <a:ext cx="995785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f(c</a:t>
            </a:r>
            <a:r>
              <a:rPr lang="en-US" sz="1353" baseline="-25000" dirty="0"/>
              <a:t>1</a:t>
            </a:r>
            <a:r>
              <a:rPr lang="en-US" sz="1353" dirty="0"/>
              <a:t>, 1)) = c</a:t>
            </a:r>
            <a:r>
              <a:rPr lang="en-US" sz="1353" baseline="-25000" dirty="0"/>
              <a:t>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577445" y="3518192"/>
            <a:ext cx="942887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f(c</a:t>
            </a:r>
            <a:r>
              <a:rPr lang="en-US" sz="1353" baseline="-25000" dirty="0"/>
              <a:t>2</a:t>
            </a:r>
            <a:r>
              <a:rPr lang="en-US" sz="1353" dirty="0"/>
              <a:t>, 1) = c</a:t>
            </a:r>
            <a:r>
              <a:rPr lang="en-US" sz="1353" baseline="-25000" dirty="0"/>
              <a:t>3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4767556" y="3084117"/>
            <a:ext cx="0" cy="39092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5891207" y="3084117"/>
            <a:ext cx="0" cy="39092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7027719" y="3084117"/>
            <a:ext cx="0" cy="39092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392986" y="2585459"/>
            <a:ext cx="819455" cy="231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2" i="1" dirty="0"/>
              <a:t>Genesis Block</a:t>
            </a:r>
          </a:p>
        </p:txBody>
      </p:sp>
      <p:cxnSp>
        <p:nvCxnSpPr>
          <p:cNvPr id="105" name="Curved Connector 104"/>
          <p:cNvCxnSpPr/>
          <p:nvPr/>
        </p:nvCxnSpPr>
        <p:spPr>
          <a:xfrm rot="16200000" flipH="1">
            <a:off x="5302506" y="3484625"/>
            <a:ext cx="9549" cy="603823"/>
          </a:xfrm>
          <a:prstGeom prst="curvedConnector3">
            <a:avLst>
              <a:gd name="adj1" fmla="val 2147181"/>
            </a:avLst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urved Connector 106"/>
          <p:cNvCxnSpPr/>
          <p:nvPr/>
        </p:nvCxnSpPr>
        <p:spPr>
          <a:xfrm rot="16200000" flipH="1">
            <a:off x="6532184" y="3490215"/>
            <a:ext cx="9549" cy="603823"/>
          </a:xfrm>
          <a:prstGeom prst="curvedConnector3">
            <a:avLst>
              <a:gd name="adj1" fmla="val 2147181"/>
            </a:avLst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Diagonal Stripe 16">
            <a:extLst>
              <a:ext uri="{FF2B5EF4-FFF2-40B4-BE49-F238E27FC236}">
                <a16:creationId xmlns:a16="http://schemas.microsoft.com/office/drawing/2014/main" id="{FA9CF209-6045-AA4D-BC4C-25477A3345A5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AAD8DE-9BC1-8A41-8F27-4A1F4319405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FE3CAB6D-AC80-8340-BB8F-495287FF3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1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Block Chain Mode Cryptography</a:t>
            </a:r>
          </a:p>
        </p:txBody>
      </p:sp>
    </p:spTree>
    <p:extLst>
      <p:ext uri="{BB962C8B-B14F-4D97-AF65-F5344CB8AC3E}">
        <p14:creationId xmlns:p14="http://schemas.microsoft.com/office/powerpoint/2010/main" val="18728968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3087751" y="2806431"/>
            <a:ext cx="872547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b="1" dirty="0"/>
              <a:t>Plaintext: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087752" y="3516849"/>
            <a:ext cx="984693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b="1" dirty="0"/>
              <a:t>Ciphertext: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643296" y="2792496"/>
            <a:ext cx="293670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G</a:t>
            </a:r>
            <a:endParaRPr lang="en-US" sz="1353" baseline="-25000" dirty="0"/>
          </a:p>
        </p:txBody>
      </p:sp>
      <p:sp>
        <p:nvSpPr>
          <p:cNvPr id="59" name="TextBox 58"/>
          <p:cNvSpPr txBox="1"/>
          <p:nvPr/>
        </p:nvSpPr>
        <p:spPr>
          <a:xfrm>
            <a:off x="5788465" y="2792496"/>
            <a:ext cx="272832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1</a:t>
            </a:r>
            <a:endParaRPr lang="en-US" sz="1353" baseline="-25000" dirty="0"/>
          </a:p>
        </p:txBody>
      </p:sp>
      <p:sp>
        <p:nvSpPr>
          <p:cNvPr id="60" name="TextBox 59"/>
          <p:cNvSpPr txBox="1"/>
          <p:nvPr/>
        </p:nvSpPr>
        <p:spPr>
          <a:xfrm>
            <a:off x="6911939" y="2792496"/>
            <a:ext cx="272832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1</a:t>
            </a:r>
            <a:endParaRPr lang="en-US" sz="1353" baseline="-25000" dirty="0"/>
          </a:p>
        </p:txBody>
      </p:sp>
      <p:sp>
        <p:nvSpPr>
          <p:cNvPr id="61" name="TextBox 60"/>
          <p:cNvSpPr txBox="1"/>
          <p:nvPr/>
        </p:nvSpPr>
        <p:spPr>
          <a:xfrm>
            <a:off x="8035414" y="2792496"/>
            <a:ext cx="272832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0</a:t>
            </a:r>
            <a:endParaRPr lang="en-US" sz="1353" baseline="-25000" dirty="0"/>
          </a:p>
        </p:txBody>
      </p:sp>
      <p:sp>
        <p:nvSpPr>
          <p:cNvPr id="63" name="TextBox 62"/>
          <p:cNvSpPr txBox="1"/>
          <p:nvPr/>
        </p:nvSpPr>
        <p:spPr>
          <a:xfrm>
            <a:off x="4405919" y="3518192"/>
            <a:ext cx="748923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f(G) = c</a:t>
            </a:r>
            <a:r>
              <a:rPr lang="en-US" sz="1353" baseline="-25000" dirty="0"/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414418" y="3518192"/>
            <a:ext cx="995785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f(c</a:t>
            </a:r>
            <a:r>
              <a:rPr lang="en-US" sz="1353" baseline="-25000" dirty="0"/>
              <a:t>1</a:t>
            </a:r>
            <a:r>
              <a:rPr lang="en-US" sz="1353" dirty="0"/>
              <a:t>, 1)) = c</a:t>
            </a:r>
            <a:r>
              <a:rPr lang="en-US" sz="1353" baseline="-25000" dirty="0"/>
              <a:t>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577445" y="3518192"/>
            <a:ext cx="942887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f(c</a:t>
            </a:r>
            <a:r>
              <a:rPr lang="en-US" sz="1353" baseline="-25000" dirty="0"/>
              <a:t>2</a:t>
            </a:r>
            <a:r>
              <a:rPr lang="en-US" sz="1353" dirty="0"/>
              <a:t>, 1) = c</a:t>
            </a:r>
            <a:r>
              <a:rPr lang="en-US" sz="1353" baseline="-25000" dirty="0"/>
              <a:t>3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698553" y="3518192"/>
            <a:ext cx="942887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f(c</a:t>
            </a:r>
            <a:r>
              <a:rPr lang="en-US" sz="1353" baseline="-25000" dirty="0"/>
              <a:t>3</a:t>
            </a:r>
            <a:r>
              <a:rPr lang="en-US" sz="1353" dirty="0"/>
              <a:t>, 0) = c</a:t>
            </a:r>
            <a:r>
              <a:rPr lang="en-US" sz="1353" baseline="-25000" dirty="0"/>
              <a:t>4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4767556" y="3084117"/>
            <a:ext cx="0" cy="39092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5891207" y="3084117"/>
            <a:ext cx="0" cy="39092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7027719" y="3084117"/>
            <a:ext cx="0" cy="39092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8148827" y="3084117"/>
            <a:ext cx="0" cy="39092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9073672" y="3084117"/>
            <a:ext cx="622286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3" dirty="0"/>
              <a:t>.    .    </a:t>
            </a:r>
            <a:r>
              <a:rPr lang="en-US" sz="1353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92986" y="2585459"/>
            <a:ext cx="819455" cy="231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2" i="1" dirty="0"/>
              <a:t>Genesis Block</a:t>
            </a:r>
          </a:p>
        </p:txBody>
      </p:sp>
      <p:cxnSp>
        <p:nvCxnSpPr>
          <p:cNvPr id="105" name="Curved Connector 104"/>
          <p:cNvCxnSpPr/>
          <p:nvPr/>
        </p:nvCxnSpPr>
        <p:spPr>
          <a:xfrm rot="16200000" flipH="1">
            <a:off x="5302506" y="3484625"/>
            <a:ext cx="9549" cy="603823"/>
          </a:xfrm>
          <a:prstGeom prst="curvedConnector3">
            <a:avLst>
              <a:gd name="adj1" fmla="val 2147181"/>
            </a:avLst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urved Connector 106"/>
          <p:cNvCxnSpPr/>
          <p:nvPr/>
        </p:nvCxnSpPr>
        <p:spPr>
          <a:xfrm rot="16200000" flipH="1">
            <a:off x="6532184" y="3490215"/>
            <a:ext cx="9549" cy="603823"/>
          </a:xfrm>
          <a:prstGeom prst="curvedConnector3">
            <a:avLst>
              <a:gd name="adj1" fmla="val 2147181"/>
            </a:avLst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urved Connector 107"/>
          <p:cNvCxnSpPr/>
          <p:nvPr/>
        </p:nvCxnSpPr>
        <p:spPr>
          <a:xfrm rot="16200000" flipH="1">
            <a:off x="7627716" y="3487421"/>
            <a:ext cx="9549" cy="603823"/>
          </a:xfrm>
          <a:prstGeom prst="curvedConnector3">
            <a:avLst>
              <a:gd name="adj1" fmla="val 2147181"/>
            </a:avLst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1981200" y="31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Block Chain Mode Cryptography</a:t>
            </a:r>
          </a:p>
        </p:txBody>
      </p:sp>
      <p:sp>
        <p:nvSpPr>
          <p:cNvPr id="22" name="Diagonal Stripe 21">
            <a:extLst>
              <a:ext uri="{FF2B5EF4-FFF2-40B4-BE49-F238E27FC236}">
                <a16:creationId xmlns:a16="http://schemas.microsoft.com/office/drawing/2014/main" id="{894A038C-5E6D-6748-8C41-AE033996E872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98EC50-8ADB-AB42-960B-3CDED35978EC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16794563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13585" y="1912680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1" dirty="0">
                <a:solidFill>
                  <a:schemeClr val="tx1"/>
                </a:solidFill>
              </a:rPr>
              <a:t>Block </a:t>
            </a:r>
            <a:r>
              <a:rPr lang="en-US" sz="900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6" name="Rectangle 5"/>
          <p:cNvSpPr/>
          <p:nvPr/>
        </p:nvSpPr>
        <p:spPr>
          <a:xfrm>
            <a:off x="3013585" y="2340458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1" dirty="0">
                <a:solidFill>
                  <a:schemeClr val="tx1"/>
                </a:solidFill>
              </a:rPr>
              <a:t>Nonce</a:t>
            </a:r>
            <a:r>
              <a:rPr lang="en-US" sz="900" dirty="0">
                <a:solidFill>
                  <a:schemeClr val="tx1"/>
                </a:solidFill>
              </a:rPr>
              <a:t>:  249 </a:t>
            </a:r>
          </a:p>
        </p:txBody>
      </p:sp>
      <p:sp>
        <p:nvSpPr>
          <p:cNvPr id="7" name="Rectangle 6"/>
          <p:cNvSpPr/>
          <p:nvPr/>
        </p:nvSpPr>
        <p:spPr>
          <a:xfrm>
            <a:off x="3013585" y="2768236"/>
            <a:ext cx="901390" cy="1077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1" dirty="0">
                <a:solidFill>
                  <a:schemeClr val="tx1"/>
                </a:solidFill>
              </a:rPr>
              <a:t>Data:</a:t>
            </a:r>
            <a:r>
              <a:rPr lang="en-US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sz="900" dirty="0">
                <a:solidFill>
                  <a:schemeClr val="tx1"/>
                </a:solidFill>
              </a:rPr>
              <a:t>Bob gave $1 to Bill</a:t>
            </a:r>
          </a:p>
          <a:p>
            <a:r>
              <a:rPr lang="en-US" sz="900" dirty="0">
                <a:solidFill>
                  <a:schemeClr val="tx1"/>
                </a:solidFill>
              </a:rPr>
              <a:t>Mary gave $2 to</a:t>
            </a:r>
          </a:p>
          <a:p>
            <a:r>
              <a:rPr lang="en-US" sz="900" dirty="0">
                <a:solidFill>
                  <a:schemeClr val="tx1"/>
                </a:solidFill>
              </a:rPr>
              <a:t>Alice</a:t>
            </a:r>
          </a:p>
          <a:p>
            <a:endParaRPr lang="en-US" sz="900" dirty="0">
              <a:solidFill>
                <a:schemeClr val="tx1"/>
              </a:solidFill>
            </a:endParaRPr>
          </a:p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13585" y="4112682"/>
            <a:ext cx="901390" cy="496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1" dirty="0">
                <a:solidFill>
                  <a:schemeClr val="tx1"/>
                </a:solidFill>
              </a:rPr>
              <a:t>Hash</a:t>
            </a:r>
            <a:r>
              <a:rPr lang="en-US" sz="900" dirty="0">
                <a:solidFill>
                  <a:schemeClr val="tx1"/>
                </a:solidFill>
              </a:rPr>
              <a:t>:  </a:t>
            </a:r>
          </a:p>
          <a:p>
            <a:r>
              <a:rPr lang="en-US" sz="900" dirty="0">
                <a:solidFill>
                  <a:schemeClr val="tx1"/>
                </a:solidFill>
              </a:rPr>
              <a:t>0000289F2 . . .  </a:t>
            </a:r>
          </a:p>
        </p:txBody>
      </p:sp>
      <p:sp>
        <p:nvSpPr>
          <p:cNvPr id="4" name="Right Brace 3"/>
          <p:cNvSpPr/>
          <p:nvPr/>
        </p:nvSpPr>
        <p:spPr>
          <a:xfrm>
            <a:off x="4037198" y="2348097"/>
            <a:ext cx="275000" cy="1504863"/>
          </a:xfrm>
          <a:prstGeom prst="rightBrace">
            <a:avLst>
              <a:gd name="adj1" fmla="val 56609"/>
              <a:gd name="adj2" fmla="val 50000"/>
            </a:avLst>
          </a:prstGeom>
          <a:ln w="63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TextBox 4"/>
          <p:cNvSpPr txBox="1"/>
          <p:nvPr/>
        </p:nvSpPr>
        <p:spPr>
          <a:xfrm>
            <a:off x="4388587" y="2989765"/>
            <a:ext cx="5501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SHA256</a:t>
            </a:r>
          </a:p>
        </p:txBody>
      </p:sp>
      <p:cxnSp>
        <p:nvCxnSpPr>
          <p:cNvPr id="12" name="Curved Connector 11"/>
          <p:cNvCxnSpPr>
            <a:stCxn id="5" idx="2"/>
            <a:endCxn id="8" idx="3"/>
          </p:cNvCxnSpPr>
          <p:nvPr/>
        </p:nvCxnSpPr>
        <p:spPr>
          <a:xfrm rot="5400000">
            <a:off x="3719145" y="3416427"/>
            <a:ext cx="1140349" cy="748688"/>
          </a:xfrm>
          <a:prstGeom prst="curvedConnector2">
            <a:avLst/>
          </a:prstGeom>
          <a:ln w="6350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ight Brace 12"/>
          <p:cNvSpPr/>
          <p:nvPr/>
        </p:nvSpPr>
        <p:spPr>
          <a:xfrm rot="5400000">
            <a:off x="3386728" y="4257029"/>
            <a:ext cx="138337" cy="901391"/>
          </a:xfrm>
          <a:prstGeom prst="rightBrace">
            <a:avLst>
              <a:gd name="adj1" fmla="val 40742"/>
              <a:gd name="adj2" fmla="val 50000"/>
            </a:avLst>
          </a:prstGeom>
          <a:ln w="63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TextBox 17"/>
          <p:cNvSpPr txBox="1"/>
          <p:nvPr/>
        </p:nvSpPr>
        <p:spPr>
          <a:xfrm>
            <a:off x="2847550" y="4823005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i="1" dirty="0"/>
              <a:t>Hash value happens to</a:t>
            </a:r>
          </a:p>
          <a:p>
            <a:pPr algn="ctr"/>
            <a:r>
              <a:rPr lang="en-US" sz="900" i="1" dirty="0"/>
              <a:t>begin with four 0’s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981200" y="10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Modern Block Chain Usage</a:t>
            </a:r>
          </a:p>
        </p:txBody>
      </p:sp>
      <p:sp>
        <p:nvSpPr>
          <p:cNvPr id="14" name="Diagonal Stripe 13">
            <a:extLst>
              <a:ext uri="{FF2B5EF4-FFF2-40B4-BE49-F238E27FC236}">
                <a16:creationId xmlns:a16="http://schemas.microsoft.com/office/drawing/2014/main" id="{1B45D1AC-3106-C448-BC6E-225C23F89483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CEBB44-B77C-D74E-8802-A019083BE90E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1063238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13585" y="1912680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Block #</a:t>
            </a:r>
            <a:r>
              <a:rPr lang="en-US" sz="902" dirty="0">
                <a:solidFill>
                  <a:schemeClr val="tx1"/>
                </a:solidFill>
              </a:rPr>
              <a:t>     1</a:t>
            </a:r>
          </a:p>
        </p:txBody>
      </p:sp>
      <p:sp>
        <p:nvSpPr>
          <p:cNvPr id="6" name="Rectangle 5"/>
          <p:cNvSpPr/>
          <p:nvPr/>
        </p:nvSpPr>
        <p:spPr>
          <a:xfrm>
            <a:off x="3013585" y="2340458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Nonce</a:t>
            </a:r>
            <a:r>
              <a:rPr lang="en-US" sz="902" dirty="0">
                <a:solidFill>
                  <a:schemeClr val="tx1"/>
                </a:solidFill>
              </a:rPr>
              <a:t>:  249 </a:t>
            </a:r>
          </a:p>
        </p:txBody>
      </p:sp>
      <p:sp>
        <p:nvSpPr>
          <p:cNvPr id="7" name="Rectangle 6"/>
          <p:cNvSpPr/>
          <p:nvPr/>
        </p:nvSpPr>
        <p:spPr>
          <a:xfrm>
            <a:off x="3013585" y="2768236"/>
            <a:ext cx="901390" cy="1077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Data:</a:t>
            </a:r>
            <a:r>
              <a:rPr lang="en-US" sz="902" dirty="0">
                <a:solidFill>
                  <a:schemeClr val="tx1"/>
                </a:solidFill>
              </a:rPr>
              <a:t>  </a:t>
            </a:r>
          </a:p>
          <a:p>
            <a:r>
              <a:rPr lang="en-US" sz="902" dirty="0">
                <a:solidFill>
                  <a:schemeClr val="tx1"/>
                </a:solidFill>
              </a:rPr>
              <a:t>Bob gave $1 to Bill</a:t>
            </a:r>
          </a:p>
          <a:p>
            <a:r>
              <a:rPr lang="en-US" sz="902" dirty="0">
                <a:solidFill>
                  <a:schemeClr val="tx1"/>
                </a:solidFill>
              </a:rPr>
              <a:t>Mary gave $2 to</a:t>
            </a:r>
          </a:p>
          <a:p>
            <a:r>
              <a:rPr lang="en-US" sz="902" dirty="0">
                <a:solidFill>
                  <a:schemeClr val="tx1"/>
                </a:solidFill>
              </a:rPr>
              <a:t>Alice</a:t>
            </a:r>
          </a:p>
          <a:p>
            <a:endParaRPr lang="en-US" sz="902" dirty="0">
              <a:solidFill>
                <a:schemeClr val="tx1"/>
              </a:solidFill>
            </a:endParaRPr>
          </a:p>
          <a:p>
            <a:endParaRPr lang="en-US" sz="902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13585" y="4112682"/>
            <a:ext cx="901390" cy="496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Hash</a:t>
            </a:r>
            <a:r>
              <a:rPr lang="en-US" sz="902" dirty="0">
                <a:solidFill>
                  <a:schemeClr val="tx1"/>
                </a:solidFill>
              </a:rPr>
              <a:t>:  </a:t>
            </a:r>
          </a:p>
          <a:p>
            <a:r>
              <a:rPr lang="en-US" sz="902" dirty="0">
                <a:solidFill>
                  <a:schemeClr val="tx1"/>
                </a:solidFill>
              </a:rPr>
              <a:t>0000289F2 . . .  </a:t>
            </a:r>
          </a:p>
        </p:txBody>
      </p:sp>
      <p:sp>
        <p:nvSpPr>
          <p:cNvPr id="4" name="Right Arrow 3"/>
          <p:cNvSpPr/>
          <p:nvPr/>
        </p:nvSpPr>
        <p:spPr>
          <a:xfrm>
            <a:off x="4148241" y="3131363"/>
            <a:ext cx="1006099" cy="31021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3"/>
          </a:p>
        </p:txBody>
      </p:sp>
      <p:sp>
        <p:nvSpPr>
          <p:cNvPr id="5" name="TextBox 4"/>
          <p:cNvSpPr txBox="1"/>
          <p:nvPr/>
        </p:nvSpPr>
        <p:spPr>
          <a:xfrm>
            <a:off x="4232083" y="2977839"/>
            <a:ext cx="790601" cy="231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2" i="1"/>
              <a:t>Change Data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91890" y="1918270"/>
            <a:ext cx="901390" cy="2444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Block #</a:t>
            </a:r>
            <a:r>
              <a:rPr lang="en-US" sz="902" dirty="0">
                <a:solidFill>
                  <a:schemeClr val="tx1"/>
                </a:solidFill>
              </a:rPr>
              <a:t>     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91890" y="2346048"/>
            <a:ext cx="901390" cy="2444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Nonce</a:t>
            </a:r>
            <a:r>
              <a:rPr lang="en-US" sz="902" dirty="0">
                <a:solidFill>
                  <a:schemeClr val="tx1"/>
                </a:solidFill>
              </a:rPr>
              <a:t>:  249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91890" y="2773826"/>
            <a:ext cx="901390" cy="10770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Data:</a:t>
            </a:r>
            <a:r>
              <a:rPr lang="en-US" sz="902" dirty="0">
                <a:solidFill>
                  <a:schemeClr val="tx1"/>
                </a:solidFill>
              </a:rPr>
              <a:t>  </a:t>
            </a:r>
          </a:p>
          <a:p>
            <a:r>
              <a:rPr lang="en-US" sz="902" dirty="0">
                <a:solidFill>
                  <a:schemeClr val="tx1"/>
                </a:solidFill>
              </a:rPr>
              <a:t>Bob gave </a:t>
            </a:r>
            <a:r>
              <a:rPr lang="en-US" sz="902" b="1" u="sng" dirty="0">
                <a:solidFill>
                  <a:schemeClr val="tx1"/>
                </a:solidFill>
              </a:rPr>
              <a:t>$4M </a:t>
            </a:r>
            <a:r>
              <a:rPr lang="en-US" sz="902" dirty="0">
                <a:solidFill>
                  <a:schemeClr val="tx1"/>
                </a:solidFill>
              </a:rPr>
              <a:t>to Bill</a:t>
            </a:r>
          </a:p>
          <a:p>
            <a:r>
              <a:rPr lang="en-US" sz="902" dirty="0">
                <a:solidFill>
                  <a:schemeClr val="tx1"/>
                </a:solidFill>
              </a:rPr>
              <a:t>Mary gave $2 to</a:t>
            </a:r>
          </a:p>
          <a:p>
            <a:r>
              <a:rPr lang="en-US" sz="902" dirty="0">
                <a:solidFill>
                  <a:schemeClr val="tx1"/>
                </a:solidFill>
              </a:rPr>
              <a:t>Alice</a:t>
            </a:r>
          </a:p>
          <a:p>
            <a:endParaRPr lang="en-US" sz="902" dirty="0">
              <a:solidFill>
                <a:schemeClr val="tx1"/>
              </a:solidFill>
            </a:endParaRPr>
          </a:p>
          <a:p>
            <a:endParaRPr lang="en-US" sz="902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1890" y="4118272"/>
            <a:ext cx="901390" cy="4965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Hash</a:t>
            </a:r>
            <a:r>
              <a:rPr lang="en-US" sz="902" dirty="0">
                <a:solidFill>
                  <a:schemeClr val="tx1"/>
                </a:solidFill>
              </a:rPr>
              <a:t>:  </a:t>
            </a:r>
          </a:p>
          <a:p>
            <a:r>
              <a:rPr lang="en-US" sz="902" dirty="0">
                <a:solidFill>
                  <a:schemeClr val="tx1"/>
                </a:solidFill>
              </a:rPr>
              <a:t>EB2089F2 . . .  </a:t>
            </a:r>
          </a:p>
        </p:txBody>
      </p:sp>
      <p:sp>
        <p:nvSpPr>
          <p:cNvPr id="15" name="Right Brace 14"/>
          <p:cNvSpPr/>
          <p:nvPr/>
        </p:nvSpPr>
        <p:spPr>
          <a:xfrm rot="5400000">
            <a:off x="5776210" y="4257029"/>
            <a:ext cx="138337" cy="901391"/>
          </a:xfrm>
          <a:prstGeom prst="rightBrace">
            <a:avLst>
              <a:gd name="adj1" fmla="val 40742"/>
              <a:gd name="adj2" fmla="val 50000"/>
            </a:avLst>
          </a:prstGeom>
          <a:ln w="63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3"/>
          </a:p>
        </p:txBody>
      </p:sp>
      <p:sp>
        <p:nvSpPr>
          <p:cNvPr id="18" name="TextBox 17"/>
          <p:cNvSpPr txBox="1"/>
          <p:nvPr/>
        </p:nvSpPr>
        <p:spPr>
          <a:xfrm>
            <a:off x="5193750" y="4823005"/>
            <a:ext cx="1329210" cy="416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i="1" dirty="0"/>
              <a:t>Hash value no longer</a:t>
            </a:r>
          </a:p>
          <a:p>
            <a:pPr algn="ctr"/>
            <a:r>
              <a:rPr lang="en-US" sz="1053" i="1" dirty="0"/>
              <a:t>begins with four 0’s</a:t>
            </a:r>
          </a:p>
        </p:txBody>
      </p:sp>
      <p:sp>
        <p:nvSpPr>
          <p:cNvPr id="19" name="Right Brace 18"/>
          <p:cNvSpPr/>
          <p:nvPr/>
        </p:nvSpPr>
        <p:spPr>
          <a:xfrm>
            <a:off x="6326069" y="2348097"/>
            <a:ext cx="275000" cy="1504863"/>
          </a:xfrm>
          <a:prstGeom prst="rightBrace">
            <a:avLst>
              <a:gd name="adj1" fmla="val 56609"/>
              <a:gd name="adj2" fmla="val 50000"/>
            </a:avLst>
          </a:prstGeom>
          <a:ln w="63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3"/>
          </a:p>
        </p:txBody>
      </p:sp>
      <p:sp>
        <p:nvSpPr>
          <p:cNvPr id="20" name="TextBox 19"/>
          <p:cNvSpPr txBox="1"/>
          <p:nvPr/>
        </p:nvSpPr>
        <p:spPr>
          <a:xfrm>
            <a:off x="6677459" y="2989765"/>
            <a:ext cx="615874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3"/>
              <a:t>SHA256</a:t>
            </a:r>
          </a:p>
        </p:txBody>
      </p:sp>
      <p:cxnSp>
        <p:nvCxnSpPr>
          <p:cNvPr id="21" name="Curved Connector 20"/>
          <p:cNvCxnSpPr>
            <a:endCxn id="14" idx="3"/>
          </p:cNvCxnSpPr>
          <p:nvPr/>
        </p:nvCxnSpPr>
        <p:spPr>
          <a:xfrm rot="5400000">
            <a:off x="6054965" y="3459484"/>
            <a:ext cx="1145367" cy="668736"/>
          </a:xfrm>
          <a:prstGeom prst="curvedConnector2">
            <a:avLst/>
          </a:prstGeom>
          <a:ln w="6350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8"/>
          <p:cNvSpPr>
            <a:spLocks noGrp="1"/>
          </p:cNvSpPr>
          <p:nvPr>
            <p:ph type="title"/>
          </p:nvPr>
        </p:nvSpPr>
        <p:spPr>
          <a:xfrm>
            <a:off x="1981200" y="10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Modern Block Chain Usage</a:t>
            </a:r>
          </a:p>
        </p:txBody>
      </p:sp>
      <p:sp>
        <p:nvSpPr>
          <p:cNvPr id="23" name="Diagonal Stripe 22">
            <a:extLst>
              <a:ext uri="{FF2B5EF4-FFF2-40B4-BE49-F238E27FC236}">
                <a16:creationId xmlns:a16="http://schemas.microsoft.com/office/drawing/2014/main" id="{284561A6-08C4-8049-AF78-82A57BD668CB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898FFE-9402-FF4A-99A9-E2E7425DA78D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346642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13585" y="1912680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Block #</a:t>
            </a:r>
            <a:r>
              <a:rPr lang="en-US" sz="902" dirty="0">
                <a:solidFill>
                  <a:schemeClr val="tx1"/>
                </a:solidFill>
              </a:rPr>
              <a:t>     1</a:t>
            </a:r>
          </a:p>
        </p:txBody>
      </p:sp>
      <p:sp>
        <p:nvSpPr>
          <p:cNvPr id="6" name="Rectangle 5"/>
          <p:cNvSpPr/>
          <p:nvPr/>
        </p:nvSpPr>
        <p:spPr>
          <a:xfrm>
            <a:off x="3013585" y="2340458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Nonce</a:t>
            </a:r>
            <a:r>
              <a:rPr lang="en-US" sz="902" dirty="0">
                <a:solidFill>
                  <a:schemeClr val="tx1"/>
                </a:solidFill>
              </a:rPr>
              <a:t>:  249</a:t>
            </a:r>
          </a:p>
        </p:txBody>
      </p:sp>
      <p:sp>
        <p:nvSpPr>
          <p:cNvPr id="7" name="Rectangle 6"/>
          <p:cNvSpPr/>
          <p:nvPr/>
        </p:nvSpPr>
        <p:spPr>
          <a:xfrm>
            <a:off x="3013585" y="2768236"/>
            <a:ext cx="901390" cy="1077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Data:</a:t>
            </a:r>
            <a:r>
              <a:rPr lang="en-US" sz="902" dirty="0">
                <a:solidFill>
                  <a:schemeClr val="tx1"/>
                </a:solidFill>
              </a:rPr>
              <a:t>  </a:t>
            </a:r>
          </a:p>
          <a:p>
            <a:r>
              <a:rPr lang="en-US" sz="902" dirty="0">
                <a:solidFill>
                  <a:schemeClr val="tx1"/>
                </a:solidFill>
              </a:rPr>
              <a:t>Bob gave $1 to Bill</a:t>
            </a:r>
          </a:p>
          <a:p>
            <a:r>
              <a:rPr lang="en-US" sz="902" dirty="0">
                <a:solidFill>
                  <a:schemeClr val="tx1"/>
                </a:solidFill>
              </a:rPr>
              <a:t>Mary gave $2 to</a:t>
            </a:r>
          </a:p>
          <a:p>
            <a:r>
              <a:rPr lang="en-US" sz="902" dirty="0">
                <a:solidFill>
                  <a:schemeClr val="tx1"/>
                </a:solidFill>
              </a:rPr>
              <a:t>Alice</a:t>
            </a:r>
          </a:p>
          <a:p>
            <a:endParaRPr lang="en-US" sz="902" dirty="0">
              <a:solidFill>
                <a:schemeClr val="tx1"/>
              </a:solidFill>
            </a:endParaRPr>
          </a:p>
          <a:p>
            <a:endParaRPr lang="en-US" sz="902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13585" y="4112682"/>
            <a:ext cx="901390" cy="496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Hash</a:t>
            </a:r>
            <a:r>
              <a:rPr lang="en-US" sz="902" dirty="0">
                <a:solidFill>
                  <a:schemeClr val="tx1"/>
                </a:solidFill>
              </a:rPr>
              <a:t>:  </a:t>
            </a:r>
          </a:p>
          <a:p>
            <a:r>
              <a:rPr lang="en-US" sz="902" dirty="0">
                <a:solidFill>
                  <a:schemeClr val="tx1"/>
                </a:solidFill>
              </a:rPr>
              <a:t>0000289F2 . . .  </a:t>
            </a:r>
          </a:p>
        </p:txBody>
      </p:sp>
      <p:sp>
        <p:nvSpPr>
          <p:cNvPr id="4" name="Right Arrow 3"/>
          <p:cNvSpPr/>
          <p:nvPr/>
        </p:nvSpPr>
        <p:spPr>
          <a:xfrm>
            <a:off x="4148241" y="3131363"/>
            <a:ext cx="1006099" cy="31021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3"/>
          </a:p>
        </p:txBody>
      </p:sp>
      <p:sp>
        <p:nvSpPr>
          <p:cNvPr id="5" name="TextBox 4"/>
          <p:cNvSpPr txBox="1"/>
          <p:nvPr/>
        </p:nvSpPr>
        <p:spPr>
          <a:xfrm>
            <a:off x="4232083" y="2977839"/>
            <a:ext cx="790601" cy="231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2" i="1"/>
              <a:t>Change Data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91890" y="1918270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Block #</a:t>
            </a:r>
            <a:r>
              <a:rPr lang="en-US" sz="902" dirty="0">
                <a:solidFill>
                  <a:schemeClr val="tx1"/>
                </a:solidFill>
              </a:rPr>
              <a:t>     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91890" y="2346048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Nonce</a:t>
            </a:r>
            <a:r>
              <a:rPr lang="en-US" sz="902" dirty="0">
                <a:solidFill>
                  <a:schemeClr val="tx1"/>
                </a:solidFill>
              </a:rPr>
              <a:t>:  88,121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91890" y="2773826"/>
            <a:ext cx="901390" cy="1077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Data:</a:t>
            </a:r>
            <a:r>
              <a:rPr lang="en-US" sz="902" dirty="0">
                <a:solidFill>
                  <a:schemeClr val="tx1"/>
                </a:solidFill>
              </a:rPr>
              <a:t>  </a:t>
            </a:r>
          </a:p>
          <a:p>
            <a:r>
              <a:rPr lang="en-US" sz="902" dirty="0">
                <a:solidFill>
                  <a:schemeClr val="tx1"/>
                </a:solidFill>
              </a:rPr>
              <a:t>Bob gave </a:t>
            </a:r>
            <a:r>
              <a:rPr lang="en-US" sz="902" b="1" u="sng" dirty="0">
                <a:solidFill>
                  <a:schemeClr val="tx1"/>
                </a:solidFill>
              </a:rPr>
              <a:t>$4M </a:t>
            </a:r>
            <a:r>
              <a:rPr lang="en-US" sz="902" dirty="0">
                <a:solidFill>
                  <a:schemeClr val="tx1"/>
                </a:solidFill>
              </a:rPr>
              <a:t>to Bill</a:t>
            </a:r>
          </a:p>
          <a:p>
            <a:r>
              <a:rPr lang="en-US" sz="902" dirty="0">
                <a:solidFill>
                  <a:schemeClr val="tx1"/>
                </a:solidFill>
              </a:rPr>
              <a:t>Mary gave $2 to</a:t>
            </a:r>
          </a:p>
          <a:p>
            <a:r>
              <a:rPr lang="en-US" sz="902" dirty="0">
                <a:solidFill>
                  <a:schemeClr val="tx1"/>
                </a:solidFill>
              </a:rPr>
              <a:t>Alice</a:t>
            </a:r>
          </a:p>
          <a:p>
            <a:endParaRPr lang="en-US" sz="902" dirty="0">
              <a:solidFill>
                <a:schemeClr val="tx1"/>
              </a:solidFill>
            </a:endParaRPr>
          </a:p>
          <a:p>
            <a:endParaRPr lang="en-US" sz="902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1890" y="4118272"/>
            <a:ext cx="901390" cy="496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Hash</a:t>
            </a:r>
            <a:r>
              <a:rPr lang="en-US" sz="902" dirty="0">
                <a:solidFill>
                  <a:schemeClr val="tx1"/>
                </a:solidFill>
              </a:rPr>
              <a:t>:  </a:t>
            </a:r>
          </a:p>
          <a:p>
            <a:r>
              <a:rPr lang="en-US" sz="902" dirty="0">
                <a:solidFill>
                  <a:schemeClr val="tx1"/>
                </a:solidFill>
              </a:rPr>
              <a:t>000011EF2 . . .  </a:t>
            </a:r>
          </a:p>
        </p:txBody>
      </p:sp>
      <p:sp>
        <p:nvSpPr>
          <p:cNvPr id="15" name="Right Brace 14"/>
          <p:cNvSpPr/>
          <p:nvPr/>
        </p:nvSpPr>
        <p:spPr>
          <a:xfrm rot="5400000">
            <a:off x="5776210" y="4257029"/>
            <a:ext cx="138337" cy="901391"/>
          </a:xfrm>
          <a:prstGeom prst="rightBrace">
            <a:avLst>
              <a:gd name="adj1" fmla="val 40742"/>
              <a:gd name="adj2" fmla="val 50000"/>
            </a:avLst>
          </a:prstGeom>
          <a:ln w="63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3"/>
          </a:p>
        </p:txBody>
      </p:sp>
      <p:sp>
        <p:nvSpPr>
          <p:cNvPr id="18" name="TextBox 17"/>
          <p:cNvSpPr txBox="1"/>
          <p:nvPr/>
        </p:nvSpPr>
        <p:spPr>
          <a:xfrm>
            <a:off x="5232222" y="4823005"/>
            <a:ext cx="1252266" cy="416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i="1" dirty="0"/>
              <a:t>Hash value now</a:t>
            </a:r>
          </a:p>
          <a:p>
            <a:pPr algn="ctr"/>
            <a:r>
              <a:rPr lang="en-US" sz="1053" i="1" dirty="0"/>
              <a:t>begins with four 0’s</a:t>
            </a:r>
          </a:p>
        </p:txBody>
      </p:sp>
      <p:sp>
        <p:nvSpPr>
          <p:cNvPr id="19" name="Right Brace 18"/>
          <p:cNvSpPr/>
          <p:nvPr/>
        </p:nvSpPr>
        <p:spPr>
          <a:xfrm>
            <a:off x="6326069" y="2348097"/>
            <a:ext cx="275000" cy="1504863"/>
          </a:xfrm>
          <a:prstGeom prst="rightBrace">
            <a:avLst>
              <a:gd name="adj1" fmla="val 56609"/>
              <a:gd name="adj2" fmla="val 50000"/>
            </a:avLst>
          </a:prstGeom>
          <a:ln w="63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3"/>
          </a:p>
        </p:txBody>
      </p:sp>
      <p:sp>
        <p:nvSpPr>
          <p:cNvPr id="20" name="TextBox 19"/>
          <p:cNvSpPr txBox="1"/>
          <p:nvPr/>
        </p:nvSpPr>
        <p:spPr>
          <a:xfrm>
            <a:off x="6677459" y="2989765"/>
            <a:ext cx="615874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3"/>
              <a:t>SHA256</a:t>
            </a:r>
          </a:p>
        </p:txBody>
      </p:sp>
      <p:cxnSp>
        <p:nvCxnSpPr>
          <p:cNvPr id="21" name="Curved Connector 20"/>
          <p:cNvCxnSpPr>
            <a:endCxn id="14" idx="3"/>
          </p:cNvCxnSpPr>
          <p:nvPr/>
        </p:nvCxnSpPr>
        <p:spPr>
          <a:xfrm rot="5400000">
            <a:off x="6054965" y="3459484"/>
            <a:ext cx="1145367" cy="668736"/>
          </a:xfrm>
          <a:prstGeom prst="curvedConnector2">
            <a:avLst/>
          </a:prstGeom>
          <a:ln w="6350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59502" y="1848952"/>
            <a:ext cx="1877437" cy="578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3" i="1" dirty="0"/>
              <a:t>”MINE” this Nonce repeatedly, </a:t>
            </a:r>
          </a:p>
          <a:p>
            <a:r>
              <a:rPr lang="en-US" sz="1053" i="1" dirty="0"/>
              <a:t>changing it until the resulting </a:t>
            </a:r>
          </a:p>
          <a:p>
            <a:r>
              <a:rPr lang="en-US" sz="1053" i="1" dirty="0"/>
              <a:t>hash starts with four 0’s</a:t>
            </a:r>
          </a:p>
        </p:txBody>
      </p:sp>
      <p:sp>
        <p:nvSpPr>
          <p:cNvPr id="23" name="Title 8"/>
          <p:cNvSpPr>
            <a:spLocks noGrp="1"/>
          </p:cNvSpPr>
          <p:nvPr>
            <p:ph type="title"/>
          </p:nvPr>
        </p:nvSpPr>
        <p:spPr>
          <a:xfrm>
            <a:off x="1981200" y="10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Modern Block Chain Usage</a:t>
            </a:r>
          </a:p>
        </p:txBody>
      </p:sp>
      <p:sp>
        <p:nvSpPr>
          <p:cNvPr id="24" name="Diagonal Stripe 23">
            <a:extLst>
              <a:ext uri="{FF2B5EF4-FFF2-40B4-BE49-F238E27FC236}">
                <a16:creationId xmlns:a16="http://schemas.microsoft.com/office/drawing/2014/main" id="{946B62F8-842B-0948-A1FE-41C6CE8E9E22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1DBBE5-190E-774B-BB90-60ED43369B17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9072228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13585" y="1918270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Block #</a:t>
            </a:r>
            <a:r>
              <a:rPr lang="en-US" sz="902" dirty="0">
                <a:solidFill>
                  <a:schemeClr val="tx1"/>
                </a:solidFill>
              </a:rPr>
              <a:t>     1</a:t>
            </a:r>
          </a:p>
        </p:txBody>
      </p:sp>
      <p:sp>
        <p:nvSpPr>
          <p:cNvPr id="6" name="Rectangle 5"/>
          <p:cNvSpPr/>
          <p:nvPr/>
        </p:nvSpPr>
        <p:spPr>
          <a:xfrm>
            <a:off x="3013585" y="2346048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Nonce</a:t>
            </a:r>
            <a:r>
              <a:rPr lang="en-US" sz="902" dirty="0">
                <a:solidFill>
                  <a:schemeClr val="tx1"/>
                </a:solidFill>
              </a:rPr>
              <a:t>:  249</a:t>
            </a:r>
          </a:p>
        </p:txBody>
      </p:sp>
      <p:sp>
        <p:nvSpPr>
          <p:cNvPr id="7" name="Rectangle 6"/>
          <p:cNvSpPr/>
          <p:nvPr/>
        </p:nvSpPr>
        <p:spPr>
          <a:xfrm>
            <a:off x="3013585" y="2768236"/>
            <a:ext cx="901390" cy="1077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Data:</a:t>
            </a:r>
            <a:r>
              <a:rPr lang="en-US" sz="902" dirty="0">
                <a:solidFill>
                  <a:schemeClr val="tx1"/>
                </a:solidFill>
              </a:rPr>
              <a:t>  </a:t>
            </a:r>
          </a:p>
          <a:p>
            <a:r>
              <a:rPr lang="en-US" sz="902" dirty="0">
                <a:solidFill>
                  <a:schemeClr val="tx1"/>
                </a:solidFill>
              </a:rPr>
              <a:t>Bob gave $1 to Bill</a:t>
            </a:r>
          </a:p>
          <a:p>
            <a:r>
              <a:rPr lang="en-US" sz="902" dirty="0">
                <a:solidFill>
                  <a:schemeClr val="tx1"/>
                </a:solidFill>
              </a:rPr>
              <a:t>Mary gave $2 to</a:t>
            </a:r>
          </a:p>
          <a:p>
            <a:r>
              <a:rPr lang="en-US" sz="902" dirty="0">
                <a:solidFill>
                  <a:schemeClr val="tx1"/>
                </a:solidFill>
              </a:rPr>
              <a:t>Alice</a:t>
            </a:r>
          </a:p>
          <a:p>
            <a:endParaRPr lang="en-US" sz="902" dirty="0">
              <a:solidFill>
                <a:schemeClr val="tx1"/>
              </a:solidFill>
            </a:endParaRPr>
          </a:p>
          <a:p>
            <a:endParaRPr lang="en-US" sz="902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13585" y="4431279"/>
            <a:ext cx="901390" cy="496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Hash</a:t>
            </a:r>
            <a:r>
              <a:rPr lang="en-US" sz="902" dirty="0">
                <a:solidFill>
                  <a:schemeClr val="tx1"/>
                </a:solidFill>
              </a:rPr>
              <a:t>:  </a:t>
            </a:r>
          </a:p>
          <a:p>
            <a:r>
              <a:rPr lang="en-US" sz="902" dirty="0">
                <a:solidFill>
                  <a:schemeClr val="tx1"/>
                </a:solidFill>
              </a:rPr>
              <a:t>0000289F2 . . .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10793" y="3972572"/>
            <a:ext cx="901390" cy="3409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Previous</a:t>
            </a:r>
            <a:r>
              <a:rPr lang="en-US" sz="902" dirty="0">
                <a:solidFill>
                  <a:schemeClr val="tx1"/>
                </a:solidFill>
              </a:rPr>
              <a:t>:  Genesis</a:t>
            </a:r>
          </a:p>
        </p:txBody>
      </p:sp>
      <p:sp>
        <p:nvSpPr>
          <p:cNvPr id="11" name="Title 8"/>
          <p:cNvSpPr>
            <a:spLocks noGrp="1"/>
          </p:cNvSpPr>
          <p:nvPr>
            <p:ph type="title"/>
          </p:nvPr>
        </p:nvSpPr>
        <p:spPr>
          <a:xfrm>
            <a:off x="1981200" y="10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Modern Block Chain Usage</a:t>
            </a:r>
          </a:p>
        </p:txBody>
      </p:sp>
      <p:sp>
        <p:nvSpPr>
          <p:cNvPr id="9" name="Diagonal Stripe 8">
            <a:extLst>
              <a:ext uri="{FF2B5EF4-FFF2-40B4-BE49-F238E27FC236}">
                <a16:creationId xmlns:a16="http://schemas.microsoft.com/office/drawing/2014/main" id="{0BC5BB20-EF00-2B40-9489-FDBC11A95B3B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5CB796-6749-3647-B42D-A6706AEDD76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28716717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13585" y="1918270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Block #</a:t>
            </a:r>
            <a:r>
              <a:rPr lang="en-US" sz="902" dirty="0">
                <a:solidFill>
                  <a:schemeClr val="tx1"/>
                </a:solidFill>
              </a:rPr>
              <a:t>     1</a:t>
            </a:r>
          </a:p>
        </p:txBody>
      </p:sp>
      <p:sp>
        <p:nvSpPr>
          <p:cNvPr id="6" name="Rectangle 5"/>
          <p:cNvSpPr/>
          <p:nvPr/>
        </p:nvSpPr>
        <p:spPr>
          <a:xfrm>
            <a:off x="3013585" y="2346048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Nonce</a:t>
            </a:r>
            <a:r>
              <a:rPr lang="en-US" sz="902" dirty="0">
                <a:solidFill>
                  <a:schemeClr val="tx1"/>
                </a:solidFill>
              </a:rPr>
              <a:t>:  249</a:t>
            </a:r>
          </a:p>
        </p:txBody>
      </p:sp>
      <p:sp>
        <p:nvSpPr>
          <p:cNvPr id="7" name="Rectangle 6"/>
          <p:cNvSpPr/>
          <p:nvPr/>
        </p:nvSpPr>
        <p:spPr>
          <a:xfrm>
            <a:off x="3013585" y="2768236"/>
            <a:ext cx="901390" cy="1077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Data:</a:t>
            </a:r>
            <a:r>
              <a:rPr lang="en-US" sz="902" dirty="0">
                <a:solidFill>
                  <a:schemeClr val="tx1"/>
                </a:solidFill>
              </a:rPr>
              <a:t>  </a:t>
            </a:r>
          </a:p>
          <a:p>
            <a:r>
              <a:rPr lang="en-US" sz="902" dirty="0">
                <a:solidFill>
                  <a:schemeClr val="tx1"/>
                </a:solidFill>
              </a:rPr>
              <a:t>Bob gave $1 to Bill</a:t>
            </a:r>
          </a:p>
          <a:p>
            <a:r>
              <a:rPr lang="en-US" sz="902" dirty="0">
                <a:solidFill>
                  <a:schemeClr val="tx1"/>
                </a:solidFill>
              </a:rPr>
              <a:t>Mary gave $2 to</a:t>
            </a:r>
          </a:p>
          <a:p>
            <a:r>
              <a:rPr lang="en-US" sz="902" dirty="0">
                <a:solidFill>
                  <a:schemeClr val="tx1"/>
                </a:solidFill>
              </a:rPr>
              <a:t>Alice</a:t>
            </a:r>
          </a:p>
          <a:p>
            <a:endParaRPr lang="en-US" sz="902" dirty="0">
              <a:solidFill>
                <a:schemeClr val="tx1"/>
              </a:solidFill>
            </a:endParaRPr>
          </a:p>
          <a:p>
            <a:endParaRPr lang="en-US" sz="902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13585" y="4431279"/>
            <a:ext cx="901390" cy="496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Hash</a:t>
            </a:r>
            <a:r>
              <a:rPr lang="en-US" sz="902" dirty="0">
                <a:solidFill>
                  <a:schemeClr val="tx1"/>
                </a:solidFill>
              </a:rPr>
              <a:t>:  </a:t>
            </a:r>
          </a:p>
          <a:p>
            <a:r>
              <a:rPr lang="en-US" sz="902" dirty="0">
                <a:solidFill>
                  <a:schemeClr val="tx1"/>
                </a:solidFill>
              </a:rPr>
              <a:t>0000289F2 . . .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12773" y="1918270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Block #</a:t>
            </a:r>
            <a:r>
              <a:rPr lang="en-US" sz="902" dirty="0">
                <a:solidFill>
                  <a:schemeClr val="tx1"/>
                </a:solidFill>
              </a:rPr>
              <a:t>     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12773" y="2346048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Nonce</a:t>
            </a:r>
            <a:r>
              <a:rPr lang="en-US" sz="902" dirty="0">
                <a:solidFill>
                  <a:schemeClr val="tx1"/>
                </a:solidFill>
              </a:rPr>
              <a:t>:  16,290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12773" y="2773826"/>
            <a:ext cx="901390" cy="1077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Data:</a:t>
            </a:r>
            <a:r>
              <a:rPr lang="en-US" sz="902" dirty="0">
                <a:solidFill>
                  <a:schemeClr val="tx1"/>
                </a:solidFill>
              </a:rPr>
              <a:t>  </a:t>
            </a:r>
          </a:p>
          <a:p>
            <a:r>
              <a:rPr lang="en-US" sz="902" dirty="0">
                <a:solidFill>
                  <a:schemeClr val="tx1"/>
                </a:solidFill>
              </a:rPr>
              <a:t>Amber gave $2 to Rod</a:t>
            </a:r>
          </a:p>
          <a:p>
            <a:r>
              <a:rPr lang="en-US" sz="902" dirty="0">
                <a:solidFill>
                  <a:schemeClr val="tx1"/>
                </a:solidFill>
              </a:rPr>
              <a:t>George gave $8 to Ben</a:t>
            </a:r>
          </a:p>
          <a:p>
            <a:endParaRPr lang="en-US" sz="902" dirty="0">
              <a:solidFill>
                <a:schemeClr val="tx1"/>
              </a:solidFill>
            </a:endParaRPr>
          </a:p>
          <a:p>
            <a:endParaRPr lang="en-US" sz="902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12773" y="4436869"/>
            <a:ext cx="901390" cy="496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Hash</a:t>
            </a:r>
            <a:r>
              <a:rPr lang="en-US" sz="902" dirty="0">
                <a:solidFill>
                  <a:schemeClr val="tx1"/>
                </a:solidFill>
              </a:rPr>
              <a:t>:  </a:t>
            </a:r>
          </a:p>
          <a:p>
            <a:r>
              <a:rPr lang="en-US" sz="902" dirty="0">
                <a:solidFill>
                  <a:schemeClr val="tx1"/>
                </a:solidFill>
              </a:rPr>
              <a:t>000011EF2 . . .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10793" y="3972572"/>
            <a:ext cx="901390" cy="3409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Previous</a:t>
            </a:r>
            <a:r>
              <a:rPr lang="en-US" sz="902" dirty="0">
                <a:solidFill>
                  <a:schemeClr val="tx1"/>
                </a:solidFill>
              </a:rPr>
              <a:t>:  Genesis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12773" y="3978161"/>
            <a:ext cx="901390" cy="335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Previous</a:t>
            </a:r>
            <a:r>
              <a:rPr lang="en-US" sz="902" dirty="0">
                <a:solidFill>
                  <a:schemeClr val="tx1"/>
                </a:solidFill>
              </a:rPr>
              <a:t>:  0000289F2 . . . </a:t>
            </a:r>
          </a:p>
        </p:txBody>
      </p:sp>
      <p:cxnSp>
        <p:nvCxnSpPr>
          <p:cNvPr id="10" name="Curved Connector 9"/>
          <p:cNvCxnSpPr>
            <a:stCxn id="8" idx="3"/>
            <a:endCxn id="24" idx="1"/>
          </p:cNvCxnSpPr>
          <p:nvPr/>
        </p:nvCxnSpPr>
        <p:spPr>
          <a:xfrm flipV="1">
            <a:off x="3914975" y="4145846"/>
            <a:ext cx="797798" cy="533697"/>
          </a:xfrm>
          <a:prstGeom prst="curvedConnector3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8"/>
          <p:cNvSpPr>
            <a:spLocks noGrp="1"/>
          </p:cNvSpPr>
          <p:nvPr>
            <p:ph type="title"/>
          </p:nvPr>
        </p:nvSpPr>
        <p:spPr>
          <a:xfrm>
            <a:off x="1981200" y="10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Modern Block Chain Usage</a:t>
            </a:r>
          </a:p>
        </p:txBody>
      </p:sp>
      <p:sp>
        <p:nvSpPr>
          <p:cNvPr id="15" name="Diagonal Stripe 14">
            <a:extLst>
              <a:ext uri="{FF2B5EF4-FFF2-40B4-BE49-F238E27FC236}">
                <a16:creationId xmlns:a16="http://schemas.microsoft.com/office/drawing/2014/main" id="{9A27613E-27E7-AA41-A040-CE8093010CC2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1E74C6-8113-974B-838A-E4B773A4004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858329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13585" y="1918270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Block #</a:t>
            </a:r>
            <a:r>
              <a:rPr lang="en-US" sz="902" dirty="0">
                <a:solidFill>
                  <a:schemeClr val="tx1"/>
                </a:solidFill>
              </a:rPr>
              <a:t>     1</a:t>
            </a:r>
          </a:p>
        </p:txBody>
      </p:sp>
      <p:sp>
        <p:nvSpPr>
          <p:cNvPr id="6" name="Rectangle 5"/>
          <p:cNvSpPr/>
          <p:nvPr/>
        </p:nvSpPr>
        <p:spPr>
          <a:xfrm>
            <a:off x="3013585" y="2346048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Nonce</a:t>
            </a:r>
            <a:r>
              <a:rPr lang="en-US" sz="902" dirty="0">
                <a:solidFill>
                  <a:schemeClr val="tx1"/>
                </a:solidFill>
              </a:rPr>
              <a:t>:  249</a:t>
            </a:r>
          </a:p>
        </p:txBody>
      </p:sp>
      <p:sp>
        <p:nvSpPr>
          <p:cNvPr id="7" name="Rectangle 6"/>
          <p:cNvSpPr/>
          <p:nvPr/>
        </p:nvSpPr>
        <p:spPr>
          <a:xfrm>
            <a:off x="3013585" y="2768236"/>
            <a:ext cx="901390" cy="1077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Data:</a:t>
            </a:r>
            <a:r>
              <a:rPr lang="en-US" sz="902" dirty="0">
                <a:solidFill>
                  <a:schemeClr val="tx1"/>
                </a:solidFill>
              </a:rPr>
              <a:t>  </a:t>
            </a:r>
          </a:p>
          <a:p>
            <a:r>
              <a:rPr lang="en-US" sz="902" dirty="0">
                <a:solidFill>
                  <a:schemeClr val="tx1"/>
                </a:solidFill>
              </a:rPr>
              <a:t>Bob gave $1 to Bill</a:t>
            </a:r>
          </a:p>
          <a:p>
            <a:r>
              <a:rPr lang="en-US" sz="902" dirty="0">
                <a:solidFill>
                  <a:schemeClr val="tx1"/>
                </a:solidFill>
              </a:rPr>
              <a:t>Mary gave $2 to</a:t>
            </a:r>
          </a:p>
          <a:p>
            <a:r>
              <a:rPr lang="en-US" sz="902" dirty="0">
                <a:solidFill>
                  <a:schemeClr val="tx1"/>
                </a:solidFill>
              </a:rPr>
              <a:t>Alice</a:t>
            </a:r>
          </a:p>
          <a:p>
            <a:endParaRPr lang="en-US" sz="902" dirty="0">
              <a:solidFill>
                <a:schemeClr val="tx1"/>
              </a:solidFill>
            </a:endParaRPr>
          </a:p>
          <a:p>
            <a:endParaRPr lang="en-US" sz="902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13585" y="4431279"/>
            <a:ext cx="901390" cy="496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Hash</a:t>
            </a:r>
            <a:r>
              <a:rPr lang="en-US" sz="902" dirty="0">
                <a:solidFill>
                  <a:schemeClr val="tx1"/>
                </a:solidFill>
              </a:rPr>
              <a:t>:  </a:t>
            </a:r>
          </a:p>
          <a:p>
            <a:r>
              <a:rPr lang="en-US" sz="902" dirty="0">
                <a:solidFill>
                  <a:schemeClr val="tx1"/>
                </a:solidFill>
              </a:rPr>
              <a:t>0000289F2 . . .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12773" y="1918270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Block #</a:t>
            </a:r>
            <a:r>
              <a:rPr lang="en-US" sz="902" dirty="0">
                <a:solidFill>
                  <a:schemeClr val="tx1"/>
                </a:solidFill>
              </a:rPr>
              <a:t>     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12773" y="2346048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Nonce</a:t>
            </a:r>
            <a:r>
              <a:rPr lang="en-US" sz="902" dirty="0">
                <a:solidFill>
                  <a:schemeClr val="tx1"/>
                </a:solidFill>
              </a:rPr>
              <a:t>:  16,290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12773" y="2773826"/>
            <a:ext cx="901390" cy="1077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Data:</a:t>
            </a:r>
            <a:r>
              <a:rPr lang="en-US" sz="902" dirty="0">
                <a:solidFill>
                  <a:schemeClr val="tx1"/>
                </a:solidFill>
              </a:rPr>
              <a:t>  </a:t>
            </a:r>
          </a:p>
          <a:p>
            <a:r>
              <a:rPr lang="en-US" sz="902" dirty="0">
                <a:solidFill>
                  <a:schemeClr val="tx1"/>
                </a:solidFill>
              </a:rPr>
              <a:t>Amber gave $2 to Rod</a:t>
            </a:r>
          </a:p>
          <a:p>
            <a:r>
              <a:rPr lang="en-US" sz="902" dirty="0">
                <a:solidFill>
                  <a:schemeClr val="tx1"/>
                </a:solidFill>
              </a:rPr>
              <a:t>George gave $8 to Ben</a:t>
            </a:r>
          </a:p>
          <a:p>
            <a:endParaRPr lang="en-US" sz="902" dirty="0">
              <a:solidFill>
                <a:schemeClr val="tx1"/>
              </a:solidFill>
            </a:endParaRPr>
          </a:p>
          <a:p>
            <a:endParaRPr lang="en-US" sz="902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12773" y="4436869"/>
            <a:ext cx="901390" cy="496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Hash</a:t>
            </a:r>
            <a:r>
              <a:rPr lang="en-US" sz="902" dirty="0">
                <a:solidFill>
                  <a:schemeClr val="tx1"/>
                </a:solidFill>
              </a:rPr>
              <a:t>:  </a:t>
            </a:r>
          </a:p>
          <a:p>
            <a:r>
              <a:rPr lang="en-US" sz="902" dirty="0">
                <a:solidFill>
                  <a:schemeClr val="tx1"/>
                </a:solidFill>
              </a:rPr>
              <a:t>000011EF2 . . .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10793" y="3972572"/>
            <a:ext cx="901390" cy="3409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Previous</a:t>
            </a:r>
            <a:r>
              <a:rPr lang="en-US" sz="902" dirty="0">
                <a:solidFill>
                  <a:schemeClr val="tx1"/>
                </a:solidFill>
              </a:rPr>
              <a:t>:  Genesis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12773" y="3978161"/>
            <a:ext cx="901390" cy="335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Previous</a:t>
            </a:r>
            <a:r>
              <a:rPr lang="en-US" sz="902" dirty="0">
                <a:solidFill>
                  <a:schemeClr val="tx1"/>
                </a:solidFill>
              </a:rPr>
              <a:t>:  0000289F2 . . .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411961" y="1915476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Block #</a:t>
            </a:r>
            <a:r>
              <a:rPr lang="en-US" sz="902" dirty="0">
                <a:solidFill>
                  <a:schemeClr val="tx1"/>
                </a:solidFill>
              </a:rPr>
              <a:t>     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411961" y="2343254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Nonce</a:t>
            </a:r>
            <a:r>
              <a:rPr lang="en-US" sz="902" dirty="0">
                <a:solidFill>
                  <a:schemeClr val="tx1"/>
                </a:solidFill>
              </a:rPr>
              <a:t>:  54,001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411961" y="2771032"/>
            <a:ext cx="901390" cy="1077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Data:</a:t>
            </a:r>
            <a:r>
              <a:rPr lang="en-US" sz="902" dirty="0">
                <a:solidFill>
                  <a:schemeClr val="tx1"/>
                </a:solidFill>
              </a:rPr>
              <a:t>  </a:t>
            </a:r>
          </a:p>
          <a:p>
            <a:r>
              <a:rPr lang="en-US" sz="902" dirty="0">
                <a:solidFill>
                  <a:schemeClr val="tx1"/>
                </a:solidFill>
              </a:rPr>
              <a:t>Mary gave $2 to Hugh</a:t>
            </a:r>
          </a:p>
          <a:p>
            <a:r>
              <a:rPr lang="en-US" sz="902" dirty="0">
                <a:solidFill>
                  <a:schemeClr val="tx1"/>
                </a:solidFill>
              </a:rPr>
              <a:t>Rena gave $2 to Allie</a:t>
            </a:r>
          </a:p>
          <a:p>
            <a:endParaRPr lang="en-US" sz="902" dirty="0">
              <a:solidFill>
                <a:schemeClr val="tx1"/>
              </a:solidFill>
            </a:endParaRPr>
          </a:p>
          <a:p>
            <a:endParaRPr lang="en-US" sz="902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411961" y="4434075"/>
            <a:ext cx="901390" cy="496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Hash</a:t>
            </a:r>
            <a:r>
              <a:rPr lang="en-US" sz="902" dirty="0">
                <a:solidFill>
                  <a:schemeClr val="tx1"/>
                </a:solidFill>
              </a:rPr>
              <a:t>:  </a:t>
            </a:r>
          </a:p>
          <a:p>
            <a:r>
              <a:rPr lang="en-US" sz="902" dirty="0">
                <a:solidFill>
                  <a:schemeClr val="tx1"/>
                </a:solidFill>
              </a:rPr>
              <a:t>00007654 . . . 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411961" y="3975367"/>
            <a:ext cx="901390" cy="335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Previous</a:t>
            </a:r>
            <a:r>
              <a:rPr lang="en-US" sz="902" dirty="0">
                <a:solidFill>
                  <a:schemeClr val="tx1"/>
                </a:solidFill>
              </a:rPr>
              <a:t>:  00001EF2 . . . </a:t>
            </a:r>
          </a:p>
        </p:txBody>
      </p:sp>
      <p:cxnSp>
        <p:nvCxnSpPr>
          <p:cNvPr id="10" name="Curved Connector 9"/>
          <p:cNvCxnSpPr>
            <a:stCxn id="8" idx="3"/>
            <a:endCxn id="24" idx="1"/>
          </p:cNvCxnSpPr>
          <p:nvPr/>
        </p:nvCxnSpPr>
        <p:spPr>
          <a:xfrm flipV="1">
            <a:off x="3914975" y="4145846"/>
            <a:ext cx="797798" cy="533697"/>
          </a:xfrm>
          <a:prstGeom prst="curvedConnector3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flipV="1">
            <a:off x="5622550" y="4143053"/>
            <a:ext cx="797798" cy="533697"/>
          </a:xfrm>
          <a:prstGeom prst="curvedConnector3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itle 8"/>
          <p:cNvSpPr>
            <a:spLocks noGrp="1"/>
          </p:cNvSpPr>
          <p:nvPr>
            <p:ph type="title"/>
          </p:nvPr>
        </p:nvSpPr>
        <p:spPr>
          <a:xfrm>
            <a:off x="1981200" y="10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Modern Block Chain Usage</a:t>
            </a:r>
          </a:p>
        </p:txBody>
      </p:sp>
      <p:sp>
        <p:nvSpPr>
          <p:cNvPr id="20" name="Diagonal Stripe 19">
            <a:extLst>
              <a:ext uri="{FF2B5EF4-FFF2-40B4-BE49-F238E27FC236}">
                <a16:creationId xmlns:a16="http://schemas.microsoft.com/office/drawing/2014/main" id="{F479F631-C57D-1241-ABAE-0656FF0A827C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263776-0B19-2D4F-AB76-399C6767CA7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11982665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13585" y="1918270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Block #</a:t>
            </a:r>
            <a:r>
              <a:rPr lang="en-US" sz="902" dirty="0">
                <a:solidFill>
                  <a:schemeClr val="tx1"/>
                </a:solidFill>
              </a:rPr>
              <a:t>     1</a:t>
            </a:r>
          </a:p>
        </p:txBody>
      </p:sp>
      <p:sp>
        <p:nvSpPr>
          <p:cNvPr id="6" name="Rectangle 5"/>
          <p:cNvSpPr/>
          <p:nvPr/>
        </p:nvSpPr>
        <p:spPr>
          <a:xfrm>
            <a:off x="3013585" y="2346048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Nonce</a:t>
            </a:r>
            <a:r>
              <a:rPr lang="en-US" sz="902" dirty="0">
                <a:solidFill>
                  <a:schemeClr val="tx1"/>
                </a:solidFill>
              </a:rPr>
              <a:t>:  249</a:t>
            </a:r>
          </a:p>
        </p:txBody>
      </p:sp>
      <p:sp>
        <p:nvSpPr>
          <p:cNvPr id="7" name="Rectangle 6"/>
          <p:cNvSpPr/>
          <p:nvPr/>
        </p:nvSpPr>
        <p:spPr>
          <a:xfrm>
            <a:off x="3013585" y="2768236"/>
            <a:ext cx="901390" cy="1077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Data:</a:t>
            </a:r>
            <a:r>
              <a:rPr lang="en-US" sz="902" dirty="0">
                <a:solidFill>
                  <a:schemeClr val="tx1"/>
                </a:solidFill>
              </a:rPr>
              <a:t>  </a:t>
            </a:r>
          </a:p>
          <a:p>
            <a:r>
              <a:rPr lang="en-US" sz="902" dirty="0">
                <a:solidFill>
                  <a:schemeClr val="tx1"/>
                </a:solidFill>
              </a:rPr>
              <a:t>Bob gave $1 to Bill</a:t>
            </a:r>
          </a:p>
          <a:p>
            <a:r>
              <a:rPr lang="en-US" sz="902" dirty="0">
                <a:solidFill>
                  <a:schemeClr val="tx1"/>
                </a:solidFill>
              </a:rPr>
              <a:t>Mary gave $2 to</a:t>
            </a:r>
          </a:p>
          <a:p>
            <a:r>
              <a:rPr lang="en-US" sz="902" dirty="0">
                <a:solidFill>
                  <a:schemeClr val="tx1"/>
                </a:solidFill>
              </a:rPr>
              <a:t>Alice</a:t>
            </a:r>
          </a:p>
          <a:p>
            <a:endParaRPr lang="en-US" sz="902" dirty="0">
              <a:solidFill>
                <a:schemeClr val="tx1"/>
              </a:solidFill>
            </a:endParaRPr>
          </a:p>
          <a:p>
            <a:endParaRPr lang="en-US" sz="902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13585" y="4431279"/>
            <a:ext cx="901390" cy="496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Hash</a:t>
            </a:r>
            <a:r>
              <a:rPr lang="en-US" sz="902" dirty="0">
                <a:solidFill>
                  <a:schemeClr val="tx1"/>
                </a:solidFill>
              </a:rPr>
              <a:t>:  </a:t>
            </a:r>
          </a:p>
          <a:p>
            <a:r>
              <a:rPr lang="en-US" sz="902" dirty="0">
                <a:solidFill>
                  <a:schemeClr val="tx1"/>
                </a:solidFill>
              </a:rPr>
              <a:t>0000289F2 . . .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12773" y="1918270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Block #</a:t>
            </a:r>
            <a:r>
              <a:rPr lang="en-US" sz="902" dirty="0">
                <a:solidFill>
                  <a:schemeClr val="tx1"/>
                </a:solidFill>
              </a:rPr>
              <a:t>     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12773" y="2346048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Nonce</a:t>
            </a:r>
            <a:r>
              <a:rPr lang="en-US" sz="902" dirty="0">
                <a:solidFill>
                  <a:schemeClr val="tx1"/>
                </a:solidFill>
              </a:rPr>
              <a:t>:  16,290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12773" y="2773826"/>
            <a:ext cx="901390" cy="1077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Data:</a:t>
            </a:r>
            <a:r>
              <a:rPr lang="en-US" sz="902" dirty="0">
                <a:solidFill>
                  <a:schemeClr val="tx1"/>
                </a:solidFill>
              </a:rPr>
              <a:t>  </a:t>
            </a:r>
          </a:p>
          <a:p>
            <a:r>
              <a:rPr lang="en-US" sz="902" dirty="0">
                <a:solidFill>
                  <a:schemeClr val="tx1"/>
                </a:solidFill>
              </a:rPr>
              <a:t>Amber gave $2 to Rod</a:t>
            </a:r>
          </a:p>
          <a:p>
            <a:r>
              <a:rPr lang="en-US" sz="902" dirty="0">
                <a:solidFill>
                  <a:schemeClr val="tx1"/>
                </a:solidFill>
              </a:rPr>
              <a:t>George gave $8 to Ben</a:t>
            </a:r>
          </a:p>
          <a:p>
            <a:endParaRPr lang="en-US" sz="902" dirty="0">
              <a:solidFill>
                <a:schemeClr val="tx1"/>
              </a:solidFill>
            </a:endParaRPr>
          </a:p>
          <a:p>
            <a:endParaRPr lang="en-US" sz="902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12773" y="4436869"/>
            <a:ext cx="901390" cy="496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Hash</a:t>
            </a:r>
            <a:r>
              <a:rPr lang="en-US" sz="902" dirty="0">
                <a:solidFill>
                  <a:schemeClr val="tx1"/>
                </a:solidFill>
              </a:rPr>
              <a:t>:  </a:t>
            </a:r>
          </a:p>
          <a:p>
            <a:r>
              <a:rPr lang="en-US" sz="902" dirty="0">
                <a:solidFill>
                  <a:schemeClr val="tx1"/>
                </a:solidFill>
              </a:rPr>
              <a:t>000011EF2 . . .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10793" y="3972572"/>
            <a:ext cx="901390" cy="3409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Previous</a:t>
            </a:r>
            <a:r>
              <a:rPr lang="en-US" sz="902" dirty="0">
                <a:solidFill>
                  <a:schemeClr val="tx1"/>
                </a:solidFill>
              </a:rPr>
              <a:t>:  Genesis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12773" y="3978161"/>
            <a:ext cx="901390" cy="335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Previous</a:t>
            </a:r>
            <a:r>
              <a:rPr lang="en-US" sz="902" dirty="0">
                <a:solidFill>
                  <a:schemeClr val="tx1"/>
                </a:solidFill>
              </a:rPr>
              <a:t>:  0000289F2 . . .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411961" y="1915476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Block #</a:t>
            </a:r>
            <a:r>
              <a:rPr lang="en-US" sz="902" dirty="0">
                <a:solidFill>
                  <a:schemeClr val="tx1"/>
                </a:solidFill>
              </a:rPr>
              <a:t>     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411961" y="2343254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Nonce</a:t>
            </a:r>
            <a:r>
              <a:rPr lang="en-US" sz="902" dirty="0">
                <a:solidFill>
                  <a:schemeClr val="tx1"/>
                </a:solidFill>
              </a:rPr>
              <a:t>:  54,001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411961" y="2771032"/>
            <a:ext cx="901390" cy="1077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Data:</a:t>
            </a:r>
            <a:r>
              <a:rPr lang="en-US" sz="902" dirty="0">
                <a:solidFill>
                  <a:schemeClr val="tx1"/>
                </a:solidFill>
              </a:rPr>
              <a:t>  </a:t>
            </a:r>
          </a:p>
          <a:p>
            <a:r>
              <a:rPr lang="en-US" sz="902" dirty="0">
                <a:solidFill>
                  <a:schemeClr val="tx1"/>
                </a:solidFill>
              </a:rPr>
              <a:t>Mary gave $2 to Hugh</a:t>
            </a:r>
          </a:p>
          <a:p>
            <a:r>
              <a:rPr lang="en-US" sz="902" dirty="0">
                <a:solidFill>
                  <a:schemeClr val="tx1"/>
                </a:solidFill>
              </a:rPr>
              <a:t>Rena gave $2 to Allie</a:t>
            </a:r>
          </a:p>
          <a:p>
            <a:endParaRPr lang="en-US" sz="902" dirty="0">
              <a:solidFill>
                <a:schemeClr val="tx1"/>
              </a:solidFill>
            </a:endParaRPr>
          </a:p>
          <a:p>
            <a:endParaRPr lang="en-US" sz="902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411961" y="4434075"/>
            <a:ext cx="901390" cy="496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Hash</a:t>
            </a:r>
            <a:r>
              <a:rPr lang="en-US" sz="902" dirty="0">
                <a:solidFill>
                  <a:schemeClr val="tx1"/>
                </a:solidFill>
              </a:rPr>
              <a:t>:  </a:t>
            </a:r>
          </a:p>
          <a:p>
            <a:r>
              <a:rPr lang="en-US" sz="902" dirty="0">
                <a:solidFill>
                  <a:schemeClr val="tx1"/>
                </a:solidFill>
              </a:rPr>
              <a:t>00007654 . . . 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411961" y="3975367"/>
            <a:ext cx="901390" cy="335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Previous</a:t>
            </a:r>
            <a:r>
              <a:rPr lang="en-US" sz="902" dirty="0">
                <a:solidFill>
                  <a:schemeClr val="tx1"/>
                </a:solidFill>
              </a:rPr>
              <a:t>:  00001EF2 . . .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11148" y="1921067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Block #</a:t>
            </a:r>
            <a:r>
              <a:rPr lang="en-US" sz="902" dirty="0">
                <a:solidFill>
                  <a:schemeClr val="tx1"/>
                </a:solidFill>
              </a:rPr>
              <a:t>     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11148" y="2348845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Nonce</a:t>
            </a:r>
            <a:r>
              <a:rPr lang="en-US" sz="902" dirty="0">
                <a:solidFill>
                  <a:schemeClr val="tx1"/>
                </a:solidFill>
              </a:rPr>
              <a:t>:  9,234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111148" y="2776623"/>
            <a:ext cx="901390" cy="1077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Data:</a:t>
            </a:r>
            <a:r>
              <a:rPr lang="en-US" sz="902" dirty="0">
                <a:solidFill>
                  <a:schemeClr val="tx1"/>
                </a:solidFill>
              </a:rPr>
              <a:t>  </a:t>
            </a:r>
          </a:p>
          <a:p>
            <a:r>
              <a:rPr lang="en-US" sz="902" dirty="0">
                <a:solidFill>
                  <a:schemeClr val="tx1"/>
                </a:solidFill>
              </a:rPr>
              <a:t>Joe gave $.2 to Rod</a:t>
            </a:r>
          </a:p>
          <a:p>
            <a:r>
              <a:rPr lang="en-US" sz="902" dirty="0">
                <a:solidFill>
                  <a:schemeClr val="tx1"/>
                </a:solidFill>
              </a:rPr>
              <a:t>George gave $1 to Ben</a:t>
            </a:r>
          </a:p>
          <a:p>
            <a:endParaRPr lang="en-US" sz="902" dirty="0">
              <a:solidFill>
                <a:schemeClr val="tx1"/>
              </a:solidFill>
            </a:endParaRPr>
          </a:p>
          <a:p>
            <a:endParaRPr lang="en-US" sz="902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111148" y="4439666"/>
            <a:ext cx="901390" cy="496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Hash</a:t>
            </a:r>
            <a:r>
              <a:rPr lang="en-US" sz="902" dirty="0">
                <a:solidFill>
                  <a:schemeClr val="tx1"/>
                </a:solidFill>
              </a:rPr>
              <a:t>:  </a:t>
            </a:r>
          </a:p>
          <a:p>
            <a:r>
              <a:rPr lang="en-US" sz="902" dirty="0">
                <a:solidFill>
                  <a:schemeClr val="tx1"/>
                </a:solidFill>
              </a:rPr>
              <a:t>0000AA0B . . . 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108356" y="3980958"/>
            <a:ext cx="901390" cy="335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Previous</a:t>
            </a:r>
            <a:r>
              <a:rPr lang="en-US" sz="902" dirty="0">
                <a:solidFill>
                  <a:schemeClr val="tx1"/>
                </a:solidFill>
              </a:rPr>
              <a:t>:  00007654 . . . </a:t>
            </a:r>
          </a:p>
        </p:txBody>
      </p:sp>
      <p:cxnSp>
        <p:nvCxnSpPr>
          <p:cNvPr id="10" name="Curved Connector 9"/>
          <p:cNvCxnSpPr>
            <a:stCxn id="8" idx="3"/>
            <a:endCxn id="24" idx="1"/>
          </p:cNvCxnSpPr>
          <p:nvPr/>
        </p:nvCxnSpPr>
        <p:spPr>
          <a:xfrm flipV="1">
            <a:off x="3914975" y="4145846"/>
            <a:ext cx="797798" cy="533697"/>
          </a:xfrm>
          <a:prstGeom prst="curvedConnector3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flipV="1">
            <a:off x="5622550" y="4143053"/>
            <a:ext cx="797798" cy="533697"/>
          </a:xfrm>
          <a:prstGeom prst="curvedConnector3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/>
          <p:nvPr/>
        </p:nvCxnSpPr>
        <p:spPr>
          <a:xfrm flipV="1">
            <a:off x="7313354" y="4148645"/>
            <a:ext cx="797798" cy="533697"/>
          </a:xfrm>
          <a:prstGeom prst="curvedConnector3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/>
          <p:nvPr/>
        </p:nvCxnSpPr>
        <p:spPr>
          <a:xfrm flipV="1">
            <a:off x="9012545" y="4137468"/>
            <a:ext cx="797798" cy="533697"/>
          </a:xfrm>
          <a:prstGeom prst="curvedConnector3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itle 8"/>
          <p:cNvSpPr>
            <a:spLocks noGrp="1"/>
          </p:cNvSpPr>
          <p:nvPr>
            <p:ph type="title"/>
          </p:nvPr>
        </p:nvSpPr>
        <p:spPr>
          <a:xfrm>
            <a:off x="1981200" y="10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Modern Block Chain Usage</a:t>
            </a:r>
          </a:p>
        </p:txBody>
      </p:sp>
      <p:sp>
        <p:nvSpPr>
          <p:cNvPr id="39" name="Diagonal Stripe 38">
            <a:extLst>
              <a:ext uri="{FF2B5EF4-FFF2-40B4-BE49-F238E27FC236}">
                <a16:creationId xmlns:a16="http://schemas.microsoft.com/office/drawing/2014/main" id="{C684DE37-3199-4147-B15E-E38F0BBEE844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B5ADD2-32E0-2A47-A33B-925D00DD066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724101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499519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8200441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Arc 5"/>
          <p:cNvSpPr/>
          <p:nvPr/>
        </p:nvSpPr>
        <p:spPr>
          <a:xfrm>
            <a:off x="3904411" y="2083136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956719" y="2755404"/>
            <a:ext cx="4243722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916261" y="3994728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864425" y="3643244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User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20485" y="3645567"/>
            <a:ext cx="740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Stored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74276" y="399001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630336" y="3992337"/>
            <a:ext cx="916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f, n, f</a:t>
            </a:r>
            <a:r>
              <a:rPr lang="en-US" sz="1600" b="1" baseline="30000" dirty="0"/>
              <a:t>n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55741" y="1710452"/>
            <a:ext cx="1750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1:  I am Alice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55741" y="2357527"/>
            <a:ext cx="155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Step 2:  Prove It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252927" y="365338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Known Function:</a:t>
            </a:r>
          </a:p>
          <a:p>
            <a:r>
              <a:rPr lang="en-US" b="1" dirty="0"/>
              <a:t>     f: integer -&gt; integer</a:t>
            </a:r>
          </a:p>
          <a:p>
            <a:r>
              <a:rPr lang="en-US" b="1" dirty="0"/>
              <a:t>Known Seed: </a:t>
            </a:r>
          </a:p>
          <a:p>
            <a:r>
              <a:rPr lang="en-US" b="1" dirty="0"/>
              <a:t>     integer </a:t>
            </a:r>
            <a:r>
              <a:rPr lang="en-US" b="1" dirty="0" err="1"/>
              <a:t>λ</a:t>
            </a:r>
            <a:endParaRPr lang="en-US" b="1" dirty="0"/>
          </a:p>
          <a:p>
            <a:r>
              <a:rPr lang="en-US" b="1" dirty="0"/>
              <a:t>Number of Rounds:</a:t>
            </a:r>
          </a:p>
          <a:p>
            <a:r>
              <a:rPr lang="en-US" b="1" dirty="0"/>
              <a:t>     n = 10,000</a:t>
            </a:r>
          </a:p>
        </p:txBody>
      </p:sp>
      <p:sp>
        <p:nvSpPr>
          <p:cNvPr id="36" name="Diagonal Stripe 35">
            <a:extLst>
              <a:ext uri="{FF2B5EF4-FFF2-40B4-BE49-F238E27FC236}">
                <a16:creationId xmlns:a16="http://schemas.microsoft.com/office/drawing/2014/main" id="{434B15A5-C0DB-2941-866B-AD2E1884D202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4DB3CC-7841-C147-A273-31E572F8A4C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3CDD1-D97C-124E-9225-9F2B46085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2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Lamport S/Key Protocol</a:t>
            </a:r>
          </a:p>
        </p:txBody>
      </p:sp>
    </p:spTree>
    <p:extLst>
      <p:ext uri="{BB962C8B-B14F-4D97-AF65-F5344CB8AC3E}">
        <p14:creationId xmlns:p14="http://schemas.microsoft.com/office/powerpoint/2010/main" val="22521385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13585" y="1918270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Block #</a:t>
            </a:r>
            <a:r>
              <a:rPr lang="en-US" sz="902" dirty="0">
                <a:solidFill>
                  <a:schemeClr val="tx1"/>
                </a:solidFill>
              </a:rPr>
              <a:t>     1</a:t>
            </a:r>
          </a:p>
        </p:txBody>
      </p:sp>
      <p:sp>
        <p:nvSpPr>
          <p:cNvPr id="6" name="Rectangle 5"/>
          <p:cNvSpPr/>
          <p:nvPr/>
        </p:nvSpPr>
        <p:spPr>
          <a:xfrm>
            <a:off x="3013585" y="2346048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Nonce</a:t>
            </a:r>
            <a:r>
              <a:rPr lang="en-US" sz="902" dirty="0">
                <a:solidFill>
                  <a:schemeClr val="tx1"/>
                </a:solidFill>
              </a:rPr>
              <a:t>:  249</a:t>
            </a:r>
          </a:p>
        </p:txBody>
      </p:sp>
      <p:sp>
        <p:nvSpPr>
          <p:cNvPr id="7" name="Rectangle 6"/>
          <p:cNvSpPr/>
          <p:nvPr/>
        </p:nvSpPr>
        <p:spPr>
          <a:xfrm>
            <a:off x="3013585" y="2768236"/>
            <a:ext cx="901390" cy="1077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Data:</a:t>
            </a:r>
            <a:r>
              <a:rPr lang="en-US" sz="902" dirty="0">
                <a:solidFill>
                  <a:schemeClr val="tx1"/>
                </a:solidFill>
              </a:rPr>
              <a:t>  </a:t>
            </a:r>
          </a:p>
          <a:p>
            <a:r>
              <a:rPr lang="en-US" sz="902" dirty="0">
                <a:solidFill>
                  <a:schemeClr val="tx1"/>
                </a:solidFill>
              </a:rPr>
              <a:t>Bob gave $1 to Bill</a:t>
            </a:r>
          </a:p>
          <a:p>
            <a:r>
              <a:rPr lang="en-US" sz="902" dirty="0">
                <a:solidFill>
                  <a:schemeClr val="tx1"/>
                </a:solidFill>
              </a:rPr>
              <a:t>Mary gave $2 to</a:t>
            </a:r>
          </a:p>
          <a:p>
            <a:r>
              <a:rPr lang="en-US" sz="902" dirty="0">
                <a:solidFill>
                  <a:schemeClr val="tx1"/>
                </a:solidFill>
              </a:rPr>
              <a:t>Alice</a:t>
            </a:r>
          </a:p>
          <a:p>
            <a:endParaRPr lang="en-US" sz="902" dirty="0">
              <a:solidFill>
                <a:schemeClr val="tx1"/>
              </a:solidFill>
            </a:endParaRPr>
          </a:p>
          <a:p>
            <a:endParaRPr lang="en-US" sz="902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13585" y="4431279"/>
            <a:ext cx="901390" cy="496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Hash</a:t>
            </a:r>
            <a:r>
              <a:rPr lang="en-US" sz="902" dirty="0">
                <a:solidFill>
                  <a:schemeClr val="tx1"/>
                </a:solidFill>
              </a:rPr>
              <a:t>:  </a:t>
            </a:r>
          </a:p>
          <a:p>
            <a:r>
              <a:rPr lang="en-US" sz="902" dirty="0">
                <a:solidFill>
                  <a:schemeClr val="tx1"/>
                </a:solidFill>
              </a:rPr>
              <a:t>0000289F2 . . .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12773" y="1918270"/>
            <a:ext cx="901390" cy="2444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Block #</a:t>
            </a:r>
            <a:r>
              <a:rPr lang="en-US" sz="902" dirty="0">
                <a:solidFill>
                  <a:schemeClr val="tx1"/>
                </a:solidFill>
              </a:rPr>
              <a:t>     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12773" y="2346048"/>
            <a:ext cx="901390" cy="2444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Nonce</a:t>
            </a:r>
            <a:r>
              <a:rPr lang="en-US" sz="902" dirty="0">
                <a:solidFill>
                  <a:schemeClr val="tx1"/>
                </a:solidFill>
              </a:rPr>
              <a:t>:  16,290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12773" y="2773826"/>
            <a:ext cx="901390" cy="10770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Data:</a:t>
            </a:r>
            <a:r>
              <a:rPr lang="en-US" sz="902" dirty="0">
                <a:solidFill>
                  <a:schemeClr val="tx1"/>
                </a:solidFill>
              </a:rPr>
              <a:t>  </a:t>
            </a:r>
          </a:p>
          <a:p>
            <a:r>
              <a:rPr lang="en-US" sz="902" dirty="0">
                <a:solidFill>
                  <a:schemeClr val="tx1"/>
                </a:solidFill>
              </a:rPr>
              <a:t>Amber gave </a:t>
            </a:r>
            <a:r>
              <a:rPr lang="en-US" sz="902" b="1" dirty="0">
                <a:solidFill>
                  <a:schemeClr val="tx1"/>
                </a:solidFill>
              </a:rPr>
              <a:t>$4M</a:t>
            </a:r>
            <a:r>
              <a:rPr lang="en-US" sz="902" dirty="0">
                <a:solidFill>
                  <a:schemeClr val="tx1"/>
                </a:solidFill>
              </a:rPr>
              <a:t> to Rod</a:t>
            </a:r>
          </a:p>
          <a:p>
            <a:r>
              <a:rPr lang="en-US" sz="902" dirty="0">
                <a:solidFill>
                  <a:schemeClr val="tx1"/>
                </a:solidFill>
              </a:rPr>
              <a:t>George gave $8 to Ben</a:t>
            </a:r>
          </a:p>
          <a:p>
            <a:endParaRPr lang="en-US" sz="902" dirty="0">
              <a:solidFill>
                <a:schemeClr val="tx1"/>
              </a:solidFill>
            </a:endParaRPr>
          </a:p>
          <a:p>
            <a:endParaRPr lang="en-US" sz="902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12773" y="4436869"/>
            <a:ext cx="901390" cy="4965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Hash</a:t>
            </a:r>
            <a:r>
              <a:rPr lang="en-US" sz="902" dirty="0">
                <a:solidFill>
                  <a:schemeClr val="tx1"/>
                </a:solidFill>
              </a:rPr>
              <a:t>:  </a:t>
            </a:r>
          </a:p>
          <a:p>
            <a:r>
              <a:rPr lang="en-US" sz="902" dirty="0">
                <a:solidFill>
                  <a:schemeClr val="tx1"/>
                </a:solidFill>
              </a:rPr>
              <a:t>11872ED71 . . .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10793" y="3972572"/>
            <a:ext cx="901390" cy="3409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Previous</a:t>
            </a:r>
            <a:r>
              <a:rPr lang="en-US" sz="902" dirty="0">
                <a:solidFill>
                  <a:schemeClr val="tx1"/>
                </a:solidFill>
              </a:rPr>
              <a:t>:  Genesis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12773" y="3978161"/>
            <a:ext cx="901390" cy="3353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Previous</a:t>
            </a:r>
            <a:r>
              <a:rPr lang="en-US" sz="902" dirty="0">
                <a:solidFill>
                  <a:schemeClr val="tx1"/>
                </a:solidFill>
              </a:rPr>
              <a:t>:  0000289F2 . . . 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411961" y="1915476"/>
            <a:ext cx="901390" cy="2444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Block #</a:t>
            </a:r>
            <a:r>
              <a:rPr lang="en-US" sz="902" dirty="0">
                <a:solidFill>
                  <a:schemeClr val="tx1"/>
                </a:solidFill>
              </a:rPr>
              <a:t>     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411961" y="2343254"/>
            <a:ext cx="901390" cy="2444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Nonce</a:t>
            </a:r>
            <a:r>
              <a:rPr lang="en-US" sz="902" dirty="0">
                <a:solidFill>
                  <a:schemeClr val="tx1"/>
                </a:solidFill>
              </a:rPr>
              <a:t>:  54,001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411961" y="2771032"/>
            <a:ext cx="901390" cy="10770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Data:</a:t>
            </a:r>
            <a:r>
              <a:rPr lang="en-US" sz="902" dirty="0">
                <a:solidFill>
                  <a:schemeClr val="tx1"/>
                </a:solidFill>
              </a:rPr>
              <a:t>  </a:t>
            </a:r>
          </a:p>
          <a:p>
            <a:r>
              <a:rPr lang="en-US" sz="902" dirty="0">
                <a:solidFill>
                  <a:schemeClr val="tx1"/>
                </a:solidFill>
              </a:rPr>
              <a:t>Mary gave $2 to Hugh</a:t>
            </a:r>
          </a:p>
          <a:p>
            <a:r>
              <a:rPr lang="en-US" sz="902" dirty="0">
                <a:solidFill>
                  <a:schemeClr val="tx1"/>
                </a:solidFill>
              </a:rPr>
              <a:t>Rena gave $2 to Allie</a:t>
            </a:r>
          </a:p>
          <a:p>
            <a:endParaRPr lang="en-US" sz="902" dirty="0">
              <a:solidFill>
                <a:schemeClr val="tx1"/>
              </a:solidFill>
            </a:endParaRPr>
          </a:p>
          <a:p>
            <a:endParaRPr lang="en-US" sz="902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411961" y="4434075"/>
            <a:ext cx="901390" cy="4965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Hash</a:t>
            </a:r>
            <a:r>
              <a:rPr lang="en-US" sz="902" dirty="0">
                <a:solidFill>
                  <a:schemeClr val="tx1"/>
                </a:solidFill>
              </a:rPr>
              <a:t>:  </a:t>
            </a:r>
          </a:p>
          <a:p>
            <a:r>
              <a:rPr lang="en-US" sz="902" dirty="0">
                <a:solidFill>
                  <a:schemeClr val="tx1"/>
                </a:solidFill>
              </a:rPr>
              <a:t>6F2E1F6020 . . . 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411961" y="3975367"/>
            <a:ext cx="901390" cy="3353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Previous</a:t>
            </a:r>
            <a:r>
              <a:rPr lang="en-US" sz="902" dirty="0">
                <a:solidFill>
                  <a:schemeClr val="tx1"/>
                </a:solidFill>
              </a:rPr>
              <a:t>:  11872ED71 . . .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11148" y="1921067"/>
            <a:ext cx="901390" cy="2444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Block #</a:t>
            </a:r>
            <a:r>
              <a:rPr lang="en-US" sz="902" dirty="0">
                <a:solidFill>
                  <a:schemeClr val="tx1"/>
                </a:solidFill>
              </a:rPr>
              <a:t>     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11148" y="2348845"/>
            <a:ext cx="901390" cy="2444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Nonce</a:t>
            </a:r>
            <a:r>
              <a:rPr lang="en-US" sz="902" dirty="0">
                <a:solidFill>
                  <a:schemeClr val="tx1"/>
                </a:solidFill>
              </a:rPr>
              <a:t>:  9,234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111148" y="2776623"/>
            <a:ext cx="901390" cy="10770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Data:</a:t>
            </a:r>
            <a:r>
              <a:rPr lang="en-US" sz="902" dirty="0">
                <a:solidFill>
                  <a:schemeClr val="tx1"/>
                </a:solidFill>
              </a:rPr>
              <a:t>  </a:t>
            </a:r>
          </a:p>
          <a:p>
            <a:r>
              <a:rPr lang="en-US" sz="902" dirty="0">
                <a:solidFill>
                  <a:schemeClr val="tx1"/>
                </a:solidFill>
              </a:rPr>
              <a:t>Joe gave $.2 to Rod</a:t>
            </a:r>
          </a:p>
          <a:p>
            <a:r>
              <a:rPr lang="en-US" sz="902" dirty="0">
                <a:solidFill>
                  <a:schemeClr val="tx1"/>
                </a:solidFill>
              </a:rPr>
              <a:t>George gave $1 to Ben</a:t>
            </a:r>
          </a:p>
          <a:p>
            <a:endParaRPr lang="en-US" sz="902" dirty="0">
              <a:solidFill>
                <a:schemeClr val="tx1"/>
              </a:solidFill>
            </a:endParaRPr>
          </a:p>
          <a:p>
            <a:endParaRPr lang="en-US" sz="902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111148" y="4439666"/>
            <a:ext cx="901390" cy="4965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Hash</a:t>
            </a:r>
            <a:r>
              <a:rPr lang="en-US" sz="902" dirty="0">
                <a:solidFill>
                  <a:schemeClr val="tx1"/>
                </a:solidFill>
              </a:rPr>
              <a:t>:  </a:t>
            </a:r>
          </a:p>
          <a:p>
            <a:r>
              <a:rPr lang="en-US" sz="902" dirty="0">
                <a:solidFill>
                  <a:schemeClr val="tx1"/>
                </a:solidFill>
              </a:rPr>
              <a:t>08694116C . . . 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108356" y="3980958"/>
            <a:ext cx="901390" cy="3353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Previous</a:t>
            </a:r>
            <a:r>
              <a:rPr lang="en-US" sz="902" dirty="0">
                <a:solidFill>
                  <a:schemeClr val="tx1"/>
                </a:solidFill>
              </a:rPr>
              <a:t>:  6F2E1F6020 </a:t>
            </a:r>
          </a:p>
        </p:txBody>
      </p:sp>
      <p:cxnSp>
        <p:nvCxnSpPr>
          <p:cNvPr id="10" name="Curved Connector 9"/>
          <p:cNvCxnSpPr>
            <a:stCxn id="8" idx="3"/>
            <a:endCxn id="24" idx="1"/>
          </p:cNvCxnSpPr>
          <p:nvPr/>
        </p:nvCxnSpPr>
        <p:spPr>
          <a:xfrm flipV="1">
            <a:off x="3914975" y="4145846"/>
            <a:ext cx="797798" cy="533697"/>
          </a:xfrm>
          <a:prstGeom prst="curvedConnector3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flipV="1">
            <a:off x="5622550" y="4143053"/>
            <a:ext cx="797798" cy="533697"/>
          </a:xfrm>
          <a:prstGeom prst="curvedConnector3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/>
          <p:nvPr/>
        </p:nvCxnSpPr>
        <p:spPr>
          <a:xfrm flipV="1">
            <a:off x="7313354" y="4148645"/>
            <a:ext cx="797798" cy="533697"/>
          </a:xfrm>
          <a:prstGeom prst="curvedConnector3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/>
          <p:nvPr/>
        </p:nvCxnSpPr>
        <p:spPr>
          <a:xfrm flipV="1">
            <a:off x="9012545" y="4137468"/>
            <a:ext cx="797798" cy="533697"/>
          </a:xfrm>
          <a:prstGeom prst="curvedConnector3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936009" y="3022646"/>
            <a:ext cx="595035" cy="416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3" i="1" dirty="0"/>
              <a:t>Change</a:t>
            </a:r>
          </a:p>
          <a:p>
            <a:pPr algn="r"/>
            <a:r>
              <a:rPr lang="en-US" sz="1053" i="1" dirty="0"/>
              <a:t>Data</a:t>
            </a:r>
          </a:p>
        </p:txBody>
      </p:sp>
      <p:sp>
        <p:nvSpPr>
          <p:cNvPr id="4" name="Left Brace 3"/>
          <p:cNvSpPr/>
          <p:nvPr/>
        </p:nvSpPr>
        <p:spPr>
          <a:xfrm>
            <a:off x="4504292" y="2972065"/>
            <a:ext cx="146998" cy="486281"/>
          </a:xfrm>
          <a:prstGeom prst="leftBrace">
            <a:avLst>
              <a:gd name="adj1" fmla="val 45958"/>
              <a:gd name="adj2" fmla="val 50000"/>
            </a:avLst>
          </a:prstGeom>
          <a:ln w="63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3"/>
          </a:p>
        </p:txBody>
      </p:sp>
      <p:sp>
        <p:nvSpPr>
          <p:cNvPr id="39" name="TextBox 38"/>
          <p:cNvSpPr txBox="1"/>
          <p:nvPr/>
        </p:nvSpPr>
        <p:spPr>
          <a:xfrm>
            <a:off x="4651005" y="5229599"/>
            <a:ext cx="4294766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i="1" dirty="0"/>
              <a:t>Messes Up Hashes for all Subsequent Blocks (Lose Leading 4 Zero Property) </a:t>
            </a:r>
          </a:p>
        </p:txBody>
      </p:sp>
      <p:sp>
        <p:nvSpPr>
          <p:cNvPr id="40" name="Right Brace 39"/>
          <p:cNvSpPr/>
          <p:nvPr/>
        </p:nvSpPr>
        <p:spPr>
          <a:xfrm rot="5400000">
            <a:off x="5043293" y="4664358"/>
            <a:ext cx="229166" cy="901391"/>
          </a:xfrm>
          <a:prstGeom prst="rightBrace">
            <a:avLst>
              <a:gd name="adj1" fmla="val 40742"/>
              <a:gd name="adj2" fmla="val 50000"/>
            </a:avLst>
          </a:prstGeom>
          <a:ln w="63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3"/>
          </a:p>
        </p:txBody>
      </p:sp>
      <p:sp>
        <p:nvSpPr>
          <p:cNvPr id="41" name="Right Brace 40"/>
          <p:cNvSpPr/>
          <p:nvPr/>
        </p:nvSpPr>
        <p:spPr>
          <a:xfrm rot="5400000">
            <a:off x="6748073" y="4629406"/>
            <a:ext cx="229166" cy="901391"/>
          </a:xfrm>
          <a:prstGeom prst="rightBrace">
            <a:avLst>
              <a:gd name="adj1" fmla="val 40742"/>
              <a:gd name="adj2" fmla="val 50000"/>
            </a:avLst>
          </a:prstGeom>
          <a:ln w="63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3"/>
          </a:p>
        </p:txBody>
      </p:sp>
      <p:sp>
        <p:nvSpPr>
          <p:cNvPr id="42" name="Right Brace 41"/>
          <p:cNvSpPr/>
          <p:nvPr/>
        </p:nvSpPr>
        <p:spPr>
          <a:xfrm rot="5400000">
            <a:off x="8444468" y="4635580"/>
            <a:ext cx="229166" cy="901391"/>
          </a:xfrm>
          <a:prstGeom prst="rightBrace">
            <a:avLst>
              <a:gd name="adj1" fmla="val 40742"/>
              <a:gd name="adj2" fmla="val 50000"/>
            </a:avLst>
          </a:prstGeom>
          <a:ln w="63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3"/>
          </a:p>
        </p:txBody>
      </p:sp>
      <p:sp>
        <p:nvSpPr>
          <p:cNvPr id="43" name="Title 8"/>
          <p:cNvSpPr>
            <a:spLocks noGrp="1"/>
          </p:cNvSpPr>
          <p:nvPr>
            <p:ph type="title"/>
          </p:nvPr>
        </p:nvSpPr>
        <p:spPr>
          <a:xfrm>
            <a:off x="1981200" y="10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Modern Block Chain Usage</a:t>
            </a:r>
          </a:p>
        </p:txBody>
      </p:sp>
      <p:sp>
        <p:nvSpPr>
          <p:cNvPr id="44" name="Diagonal Stripe 43">
            <a:extLst>
              <a:ext uri="{FF2B5EF4-FFF2-40B4-BE49-F238E27FC236}">
                <a16:creationId xmlns:a16="http://schemas.microsoft.com/office/drawing/2014/main" id="{5002E49F-6F0C-CE4B-BA42-4D6BB3CB9F5E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4C4A84-F01F-814D-A64A-A8E223827A21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33059219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13585" y="1918270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Block #</a:t>
            </a:r>
            <a:r>
              <a:rPr lang="en-US" sz="902" dirty="0">
                <a:solidFill>
                  <a:schemeClr val="tx1"/>
                </a:solidFill>
              </a:rPr>
              <a:t>     1</a:t>
            </a:r>
          </a:p>
        </p:txBody>
      </p:sp>
      <p:sp>
        <p:nvSpPr>
          <p:cNvPr id="6" name="Rectangle 5"/>
          <p:cNvSpPr/>
          <p:nvPr/>
        </p:nvSpPr>
        <p:spPr>
          <a:xfrm>
            <a:off x="3013585" y="2346048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Nonce</a:t>
            </a:r>
            <a:r>
              <a:rPr lang="en-US" sz="902" dirty="0">
                <a:solidFill>
                  <a:schemeClr val="tx1"/>
                </a:solidFill>
              </a:rPr>
              <a:t>:  249</a:t>
            </a:r>
          </a:p>
        </p:txBody>
      </p:sp>
      <p:sp>
        <p:nvSpPr>
          <p:cNvPr id="7" name="Rectangle 6"/>
          <p:cNvSpPr/>
          <p:nvPr/>
        </p:nvSpPr>
        <p:spPr>
          <a:xfrm>
            <a:off x="3013585" y="2768236"/>
            <a:ext cx="901390" cy="1077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Data:</a:t>
            </a:r>
            <a:r>
              <a:rPr lang="en-US" sz="902" dirty="0">
                <a:solidFill>
                  <a:schemeClr val="tx1"/>
                </a:solidFill>
              </a:rPr>
              <a:t>  </a:t>
            </a:r>
          </a:p>
          <a:p>
            <a:r>
              <a:rPr lang="en-US" sz="902" dirty="0">
                <a:solidFill>
                  <a:schemeClr val="tx1"/>
                </a:solidFill>
              </a:rPr>
              <a:t>Bob gave $1 to Bill</a:t>
            </a:r>
          </a:p>
          <a:p>
            <a:r>
              <a:rPr lang="en-US" sz="902" dirty="0">
                <a:solidFill>
                  <a:schemeClr val="tx1"/>
                </a:solidFill>
              </a:rPr>
              <a:t>Mary gave $2 to</a:t>
            </a:r>
          </a:p>
          <a:p>
            <a:r>
              <a:rPr lang="en-US" sz="902" dirty="0">
                <a:solidFill>
                  <a:schemeClr val="tx1"/>
                </a:solidFill>
              </a:rPr>
              <a:t>Alice</a:t>
            </a:r>
          </a:p>
          <a:p>
            <a:endParaRPr lang="en-US" sz="902" dirty="0">
              <a:solidFill>
                <a:schemeClr val="tx1"/>
              </a:solidFill>
            </a:endParaRPr>
          </a:p>
          <a:p>
            <a:endParaRPr lang="en-US" sz="902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13585" y="4431279"/>
            <a:ext cx="901390" cy="496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Hash</a:t>
            </a:r>
            <a:r>
              <a:rPr lang="en-US" sz="902" dirty="0">
                <a:solidFill>
                  <a:schemeClr val="tx1"/>
                </a:solidFill>
              </a:rPr>
              <a:t>:  </a:t>
            </a:r>
          </a:p>
          <a:p>
            <a:r>
              <a:rPr lang="en-US" sz="902" dirty="0">
                <a:solidFill>
                  <a:schemeClr val="tx1"/>
                </a:solidFill>
              </a:rPr>
              <a:t>0000289F2 . . .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12773" y="1918270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Block #</a:t>
            </a:r>
            <a:r>
              <a:rPr lang="en-US" sz="902" dirty="0">
                <a:solidFill>
                  <a:schemeClr val="tx1"/>
                </a:solidFill>
              </a:rPr>
              <a:t>     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12773" y="2346048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Nonce</a:t>
            </a:r>
            <a:r>
              <a:rPr lang="en-US" sz="902" dirty="0">
                <a:solidFill>
                  <a:schemeClr val="tx1"/>
                </a:solidFill>
              </a:rPr>
              <a:t>: 33,991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12773" y="2773826"/>
            <a:ext cx="901390" cy="1077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Data:</a:t>
            </a:r>
            <a:r>
              <a:rPr lang="en-US" sz="902" dirty="0">
                <a:solidFill>
                  <a:schemeClr val="tx1"/>
                </a:solidFill>
              </a:rPr>
              <a:t>  </a:t>
            </a:r>
          </a:p>
          <a:p>
            <a:r>
              <a:rPr lang="en-US" sz="902" dirty="0">
                <a:solidFill>
                  <a:schemeClr val="tx1"/>
                </a:solidFill>
              </a:rPr>
              <a:t>Amber gave </a:t>
            </a:r>
            <a:r>
              <a:rPr lang="en-US" sz="902" b="1" dirty="0">
                <a:solidFill>
                  <a:schemeClr val="tx1"/>
                </a:solidFill>
              </a:rPr>
              <a:t>$4M</a:t>
            </a:r>
            <a:r>
              <a:rPr lang="en-US" sz="902" dirty="0">
                <a:solidFill>
                  <a:schemeClr val="tx1"/>
                </a:solidFill>
              </a:rPr>
              <a:t> to Rod</a:t>
            </a:r>
          </a:p>
          <a:p>
            <a:r>
              <a:rPr lang="en-US" sz="902" dirty="0">
                <a:solidFill>
                  <a:schemeClr val="tx1"/>
                </a:solidFill>
              </a:rPr>
              <a:t>George gave $8 to Ben</a:t>
            </a:r>
          </a:p>
          <a:p>
            <a:endParaRPr lang="en-US" sz="902" dirty="0">
              <a:solidFill>
                <a:schemeClr val="tx1"/>
              </a:solidFill>
            </a:endParaRPr>
          </a:p>
          <a:p>
            <a:endParaRPr lang="en-US" sz="902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12773" y="4436869"/>
            <a:ext cx="901390" cy="496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Hash</a:t>
            </a:r>
            <a:r>
              <a:rPr lang="en-US" sz="902" dirty="0">
                <a:solidFill>
                  <a:schemeClr val="tx1"/>
                </a:solidFill>
              </a:rPr>
              <a:t>:  </a:t>
            </a:r>
          </a:p>
          <a:p>
            <a:r>
              <a:rPr lang="en-US" sz="902" dirty="0">
                <a:solidFill>
                  <a:schemeClr val="tx1"/>
                </a:solidFill>
              </a:rPr>
              <a:t>000033F61 . . .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10793" y="3972572"/>
            <a:ext cx="901390" cy="3409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Previous</a:t>
            </a:r>
            <a:r>
              <a:rPr lang="en-US" sz="902" dirty="0">
                <a:solidFill>
                  <a:schemeClr val="tx1"/>
                </a:solidFill>
              </a:rPr>
              <a:t>:  Genesis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12773" y="3978161"/>
            <a:ext cx="901390" cy="335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Previous</a:t>
            </a:r>
            <a:r>
              <a:rPr lang="en-US" sz="902" dirty="0">
                <a:solidFill>
                  <a:schemeClr val="tx1"/>
                </a:solidFill>
              </a:rPr>
              <a:t>:  0000289F2 . . . 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411961" y="1915476"/>
            <a:ext cx="901390" cy="2444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Block #</a:t>
            </a:r>
            <a:r>
              <a:rPr lang="en-US" sz="902" dirty="0">
                <a:solidFill>
                  <a:schemeClr val="tx1"/>
                </a:solidFill>
              </a:rPr>
              <a:t>     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411961" y="2343254"/>
            <a:ext cx="901390" cy="2444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Nonce</a:t>
            </a:r>
            <a:r>
              <a:rPr lang="en-US" sz="902" dirty="0">
                <a:solidFill>
                  <a:schemeClr val="tx1"/>
                </a:solidFill>
              </a:rPr>
              <a:t>:  54,001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411961" y="2771032"/>
            <a:ext cx="901390" cy="10770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Data:</a:t>
            </a:r>
            <a:r>
              <a:rPr lang="en-US" sz="902" dirty="0">
                <a:solidFill>
                  <a:schemeClr val="tx1"/>
                </a:solidFill>
              </a:rPr>
              <a:t>  </a:t>
            </a:r>
          </a:p>
          <a:p>
            <a:r>
              <a:rPr lang="en-US" sz="902" dirty="0">
                <a:solidFill>
                  <a:schemeClr val="tx1"/>
                </a:solidFill>
              </a:rPr>
              <a:t>Mary gave $2 to Hugh</a:t>
            </a:r>
          </a:p>
          <a:p>
            <a:r>
              <a:rPr lang="en-US" sz="902" dirty="0">
                <a:solidFill>
                  <a:schemeClr val="tx1"/>
                </a:solidFill>
              </a:rPr>
              <a:t>Rena gave $2 to Allie</a:t>
            </a:r>
          </a:p>
          <a:p>
            <a:endParaRPr lang="en-US" sz="902" dirty="0">
              <a:solidFill>
                <a:schemeClr val="tx1"/>
              </a:solidFill>
            </a:endParaRPr>
          </a:p>
          <a:p>
            <a:endParaRPr lang="en-US" sz="902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411961" y="4434075"/>
            <a:ext cx="901390" cy="4965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Hash</a:t>
            </a:r>
            <a:r>
              <a:rPr lang="en-US" sz="902" dirty="0">
                <a:solidFill>
                  <a:schemeClr val="tx1"/>
                </a:solidFill>
              </a:rPr>
              <a:t>:  </a:t>
            </a:r>
          </a:p>
          <a:p>
            <a:r>
              <a:rPr lang="en-US" sz="902" dirty="0">
                <a:solidFill>
                  <a:schemeClr val="tx1"/>
                </a:solidFill>
              </a:rPr>
              <a:t>813457719 . . . 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411961" y="3975367"/>
            <a:ext cx="901390" cy="3353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Previous</a:t>
            </a:r>
            <a:r>
              <a:rPr lang="en-US" sz="902" dirty="0">
                <a:solidFill>
                  <a:schemeClr val="tx1"/>
                </a:solidFill>
              </a:rPr>
              <a:t>:  000033F61 . . .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11148" y="1921067"/>
            <a:ext cx="901390" cy="2444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Block #</a:t>
            </a:r>
            <a:r>
              <a:rPr lang="en-US" sz="902" dirty="0">
                <a:solidFill>
                  <a:schemeClr val="tx1"/>
                </a:solidFill>
              </a:rPr>
              <a:t>     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11148" y="2348845"/>
            <a:ext cx="901390" cy="2444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Nonce</a:t>
            </a:r>
            <a:r>
              <a:rPr lang="en-US" sz="902" dirty="0">
                <a:solidFill>
                  <a:schemeClr val="tx1"/>
                </a:solidFill>
              </a:rPr>
              <a:t>:  9,234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111148" y="2776623"/>
            <a:ext cx="901390" cy="10770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Data:</a:t>
            </a:r>
            <a:r>
              <a:rPr lang="en-US" sz="902" dirty="0">
                <a:solidFill>
                  <a:schemeClr val="tx1"/>
                </a:solidFill>
              </a:rPr>
              <a:t>  </a:t>
            </a:r>
          </a:p>
          <a:p>
            <a:r>
              <a:rPr lang="en-US" sz="902" dirty="0">
                <a:solidFill>
                  <a:schemeClr val="tx1"/>
                </a:solidFill>
              </a:rPr>
              <a:t>Joe gave $.2 to Rod</a:t>
            </a:r>
          </a:p>
          <a:p>
            <a:r>
              <a:rPr lang="en-US" sz="902" dirty="0">
                <a:solidFill>
                  <a:schemeClr val="tx1"/>
                </a:solidFill>
              </a:rPr>
              <a:t>George gave $1 to Ben</a:t>
            </a:r>
          </a:p>
          <a:p>
            <a:endParaRPr lang="en-US" sz="902" dirty="0">
              <a:solidFill>
                <a:schemeClr val="tx1"/>
              </a:solidFill>
            </a:endParaRPr>
          </a:p>
          <a:p>
            <a:endParaRPr lang="en-US" sz="902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111148" y="4439666"/>
            <a:ext cx="901390" cy="4965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Hash</a:t>
            </a:r>
            <a:r>
              <a:rPr lang="en-US" sz="902" dirty="0">
                <a:solidFill>
                  <a:schemeClr val="tx1"/>
                </a:solidFill>
              </a:rPr>
              <a:t>:  </a:t>
            </a:r>
          </a:p>
          <a:p>
            <a:r>
              <a:rPr lang="en-US" sz="902" dirty="0">
                <a:solidFill>
                  <a:schemeClr val="tx1"/>
                </a:solidFill>
              </a:rPr>
              <a:t>FFCDE2216. . . 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108356" y="3980958"/>
            <a:ext cx="901390" cy="3353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Previous</a:t>
            </a:r>
            <a:r>
              <a:rPr lang="en-US" sz="902" dirty="0">
                <a:solidFill>
                  <a:schemeClr val="tx1"/>
                </a:solidFill>
              </a:rPr>
              <a:t>:  813457719 </a:t>
            </a:r>
          </a:p>
        </p:txBody>
      </p:sp>
      <p:cxnSp>
        <p:nvCxnSpPr>
          <p:cNvPr id="10" name="Curved Connector 9"/>
          <p:cNvCxnSpPr>
            <a:stCxn id="8" idx="3"/>
            <a:endCxn id="24" idx="1"/>
          </p:cNvCxnSpPr>
          <p:nvPr/>
        </p:nvCxnSpPr>
        <p:spPr>
          <a:xfrm flipV="1">
            <a:off x="3914975" y="4145846"/>
            <a:ext cx="797798" cy="533697"/>
          </a:xfrm>
          <a:prstGeom prst="curvedConnector3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flipV="1">
            <a:off x="5622550" y="4143053"/>
            <a:ext cx="797798" cy="533697"/>
          </a:xfrm>
          <a:prstGeom prst="curvedConnector3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/>
          <p:nvPr/>
        </p:nvCxnSpPr>
        <p:spPr>
          <a:xfrm flipV="1">
            <a:off x="7313354" y="4148645"/>
            <a:ext cx="797798" cy="533697"/>
          </a:xfrm>
          <a:prstGeom prst="curvedConnector3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/>
          <p:nvPr/>
        </p:nvCxnSpPr>
        <p:spPr>
          <a:xfrm flipV="1">
            <a:off x="9012545" y="4137468"/>
            <a:ext cx="797798" cy="533697"/>
          </a:xfrm>
          <a:prstGeom prst="curvedConnector3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603882" y="2274372"/>
            <a:ext cx="529312" cy="416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i="1" dirty="0"/>
              <a:t>MINE</a:t>
            </a:r>
          </a:p>
          <a:p>
            <a:pPr algn="ctr"/>
            <a:r>
              <a:rPr lang="en-US" sz="1053" i="1" dirty="0"/>
              <a:t>Nonce</a:t>
            </a:r>
          </a:p>
        </p:txBody>
      </p:sp>
      <p:sp>
        <p:nvSpPr>
          <p:cNvPr id="38" name="Title 8"/>
          <p:cNvSpPr>
            <a:spLocks noGrp="1"/>
          </p:cNvSpPr>
          <p:nvPr>
            <p:ph type="title"/>
          </p:nvPr>
        </p:nvSpPr>
        <p:spPr>
          <a:xfrm>
            <a:off x="1981200" y="10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Modern Block Chain Usage</a:t>
            </a:r>
          </a:p>
        </p:txBody>
      </p:sp>
      <p:sp>
        <p:nvSpPr>
          <p:cNvPr id="39" name="Diagonal Stripe 38">
            <a:extLst>
              <a:ext uri="{FF2B5EF4-FFF2-40B4-BE49-F238E27FC236}">
                <a16:creationId xmlns:a16="http://schemas.microsoft.com/office/drawing/2014/main" id="{7820455E-C4D0-4747-ADCB-B88DCA129F16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E15F19-CC06-304B-8922-8328D5B98009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24588820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13585" y="1918270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Block #</a:t>
            </a:r>
            <a:r>
              <a:rPr lang="en-US" sz="902" dirty="0">
                <a:solidFill>
                  <a:schemeClr val="tx1"/>
                </a:solidFill>
              </a:rPr>
              <a:t>     1</a:t>
            </a:r>
          </a:p>
        </p:txBody>
      </p:sp>
      <p:sp>
        <p:nvSpPr>
          <p:cNvPr id="6" name="Rectangle 5"/>
          <p:cNvSpPr/>
          <p:nvPr/>
        </p:nvSpPr>
        <p:spPr>
          <a:xfrm>
            <a:off x="3013585" y="2346048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Nonce</a:t>
            </a:r>
            <a:r>
              <a:rPr lang="en-US" sz="902" dirty="0">
                <a:solidFill>
                  <a:schemeClr val="tx1"/>
                </a:solidFill>
              </a:rPr>
              <a:t>:  249</a:t>
            </a:r>
          </a:p>
        </p:txBody>
      </p:sp>
      <p:sp>
        <p:nvSpPr>
          <p:cNvPr id="7" name="Rectangle 6"/>
          <p:cNvSpPr/>
          <p:nvPr/>
        </p:nvSpPr>
        <p:spPr>
          <a:xfrm>
            <a:off x="3013585" y="2768236"/>
            <a:ext cx="901390" cy="1077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Data:</a:t>
            </a:r>
            <a:r>
              <a:rPr lang="en-US" sz="902" dirty="0">
                <a:solidFill>
                  <a:schemeClr val="tx1"/>
                </a:solidFill>
              </a:rPr>
              <a:t>  </a:t>
            </a:r>
          </a:p>
          <a:p>
            <a:r>
              <a:rPr lang="en-US" sz="902" dirty="0">
                <a:solidFill>
                  <a:schemeClr val="tx1"/>
                </a:solidFill>
              </a:rPr>
              <a:t>Bob gave $1 to Bill</a:t>
            </a:r>
          </a:p>
          <a:p>
            <a:r>
              <a:rPr lang="en-US" sz="902" dirty="0">
                <a:solidFill>
                  <a:schemeClr val="tx1"/>
                </a:solidFill>
              </a:rPr>
              <a:t>Mary gave $2 to</a:t>
            </a:r>
          </a:p>
          <a:p>
            <a:r>
              <a:rPr lang="en-US" sz="902" dirty="0">
                <a:solidFill>
                  <a:schemeClr val="tx1"/>
                </a:solidFill>
              </a:rPr>
              <a:t>Alice</a:t>
            </a:r>
          </a:p>
          <a:p>
            <a:endParaRPr lang="en-US" sz="902" dirty="0">
              <a:solidFill>
                <a:schemeClr val="tx1"/>
              </a:solidFill>
            </a:endParaRPr>
          </a:p>
          <a:p>
            <a:endParaRPr lang="en-US" sz="902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13585" y="4431279"/>
            <a:ext cx="901390" cy="496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Hash</a:t>
            </a:r>
            <a:r>
              <a:rPr lang="en-US" sz="902" dirty="0">
                <a:solidFill>
                  <a:schemeClr val="tx1"/>
                </a:solidFill>
              </a:rPr>
              <a:t>:  </a:t>
            </a:r>
          </a:p>
          <a:p>
            <a:r>
              <a:rPr lang="en-US" sz="902" dirty="0">
                <a:solidFill>
                  <a:schemeClr val="tx1"/>
                </a:solidFill>
              </a:rPr>
              <a:t>0000289F2 . . .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12773" y="1918270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Block #</a:t>
            </a:r>
            <a:r>
              <a:rPr lang="en-US" sz="902" dirty="0">
                <a:solidFill>
                  <a:schemeClr val="tx1"/>
                </a:solidFill>
              </a:rPr>
              <a:t>     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12773" y="2346048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Nonce</a:t>
            </a:r>
            <a:r>
              <a:rPr lang="en-US" sz="902" dirty="0">
                <a:solidFill>
                  <a:schemeClr val="tx1"/>
                </a:solidFill>
              </a:rPr>
              <a:t>: 33,991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12773" y="2773826"/>
            <a:ext cx="901390" cy="1077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Data:</a:t>
            </a:r>
            <a:r>
              <a:rPr lang="en-US" sz="902" dirty="0">
                <a:solidFill>
                  <a:schemeClr val="tx1"/>
                </a:solidFill>
              </a:rPr>
              <a:t>  </a:t>
            </a:r>
          </a:p>
          <a:p>
            <a:r>
              <a:rPr lang="en-US" sz="902" dirty="0">
                <a:solidFill>
                  <a:schemeClr val="tx1"/>
                </a:solidFill>
              </a:rPr>
              <a:t>Amber gave </a:t>
            </a:r>
            <a:r>
              <a:rPr lang="en-US" sz="902" b="1" dirty="0">
                <a:solidFill>
                  <a:schemeClr val="tx1"/>
                </a:solidFill>
              </a:rPr>
              <a:t>$4M</a:t>
            </a:r>
            <a:r>
              <a:rPr lang="en-US" sz="902" dirty="0">
                <a:solidFill>
                  <a:schemeClr val="tx1"/>
                </a:solidFill>
              </a:rPr>
              <a:t> to Rod</a:t>
            </a:r>
          </a:p>
          <a:p>
            <a:r>
              <a:rPr lang="en-US" sz="902" dirty="0">
                <a:solidFill>
                  <a:schemeClr val="tx1"/>
                </a:solidFill>
              </a:rPr>
              <a:t>George gave $8 to Ben</a:t>
            </a:r>
          </a:p>
          <a:p>
            <a:endParaRPr lang="en-US" sz="902" dirty="0">
              <a:solidFill>
                <a:schemeClr val="tx1"/>
              </a:solidFill>
            </a:endParaRPr>
          </a:p>
          <a:p>
            <a:endParaRPr lang="en-US" sz="902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12773" y="4436869"/>
            <a:ext cx="901390" cy="496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Hash</a:t>
            </a:r>
            <a:r>
              <a:rPr lang="en-US" sz="902" dirty="0">
                <a:solidFill>
                  <a:schemeClr val="tx1"/>
                </a:solidFill>
              </a:rPr>
              <a:t>:  </a:t>
            </a:r>
          </a:p>
          <a:p>
            <a:r>
              <a:rPr lang="en-US" sz="902" dirty="0">
                <a:solidFill>
                  <a:schemeClr val="tx1"/>
                </a:solidFill>
              </a:rPr>
              <a:t>000033F61 . . .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10793" y="3972572"/>
            <a:ext cx="901390" cy="3409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Previous</a:t>
            </a:r>
            <a:r>
              <a:rPr lang="en-US" sz="902" dirty="0">
                <a:solidFill>
                  <a:schemeClr val="tx1"/>
                </a:solidFill>
              </a:rPr>
              <a:t>:  Genesis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12773" y="3978161"/>
            <a:ext cx="901390" cy="335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Previous</a:t>
            </a:r>
            <a:r>
              <a:rPr lang="en-US" sz="902" dirty="0">
                <a:solidFill>
                  <a:schemeClr val="tx1"/>
                </a:solidFill>
              </a:rPr>
              <a:t>:  0000289F2 . . . 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411961" y="1915476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Block #</a:t>
            </a:r>
            <a:r>
              <a:rPr lang="en-US" sz="902" dirty="0">
                <a:solidFill>
                  <a:schemeClr val="tx1"/>
                </a:solidFill>
              </a:rPr>
              <a:t>     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411961" y="2343254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Nonce</a:t>
            </a:r>
            <a:r>
              <a:rPr lang="en-US" sz="902" dirty="0">
                <a:solidFill>
                  <a:schemeClr val="tx1"/>
                </a:solidFill>
              </a:rPr>
              <a:t>:  1,876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411961" y="2771032"/>
            <a:ext cx="901390" cy="1077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Data:</a:t>
            </a:r>
            <a:r>
              <a:rPr lang="en-US" sz="902" dirty="0">
                <a:solidFill>
                  <a:schemeClr val="tx1"/>
                </a:solidFill>
              </a:rPr>
              <a:t>  </a:t>
            </a:r>
          </a:p>
          <a:p>
            <a:r>
              <a:rPr lang="en-US" sz="902" dirty="0">
                <a:solidFill>
                  <a:schemeClr val="tx1"/>
                </a:solidFill>
              </a:rPr>
              <a:t>Mary gave $2 to Hugh</a:t>
            </a:r>
          </a:p>
          <a:p>
            <a:r>
              <a:rPr lang="en-US" sz="902" dirty="0">
                <a:solidFill>
                  <a:schemeClr val="tx1"/>
                </a:solidFill>
              </a:rPr>
              <a:t>Rena gave $2 to Allie</a:t>
            </a:r>
          </a:p>
          <a:p>
            <a:endParaRPr lang="en-US" sz="902" dirty="0">
              <a:solidFill>
                <a:schemeClr val="tx1"/>
              </a:solidFill>
            </a:endParaRPr>
          </a:p>
          <a:p>
            <a:endParaRPr lang="en-US" sz="902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411961" y="4434075"/>
            <a:ext cx="901390" cy="496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Hash</a:t>
            </a:r>
            <a:r>
              <a:rPr lang="en-US" sz="902" dirty="0">
                <a:solidFill>
                  <a:schemeClr val="tx1"/>
                </a:solidFill>
              </a:rPr>
              <a:t>:  </a:t>
            </a:r>
          </a:p>
          <a:p>
            <a:r>
              <a:rPr lang="en-US" sz="902" dirty="0">
                <a:solidFill>
                  <a:schemeClr val="tx1"/>
                </a:solidFill>
              </a:rPr>
              <a:t>00002CCDE1 . . . 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411961" y="3975367"/>
            <a:ext cx="901390" cy="335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Previous</a:t>
            </a:r>
            <a:r>
              <a:rPr lang="en-US" sz="902" dirty="0">
                <a:solidFill>
                  <a:schemeClr val="tx1"/>
                </a:solidFill>
              </a:rPr>
              <a:t>:  000033F61 . . .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11148" y="1921067"/>
            <a:ext cx="901390" cy="2444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Block #</a:t>
            </a:r>
            <a:r>
              <a:rPr lang="en-US" sz="902" dirty="0">
                <a:solidFill>
                  <a:schemeClr val="tx1"/>
                </a:solidFill>
              </a:rPr>
              <a:t>     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11148" y="2348845"/>
            <a:ext cx="901390" cy="2444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Nonce</a:t>
            </a:r>
            <a:r>
              <a:rPr lang="en-US" sz="902" dirty="0">
                <a:solidFill>
                  <a:schemeClr val="tx1"/>
                </a:solidFill>
              </a:rPr>
              <a:t>:  9,234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111148" y="2776623"/>
            <a:ext cx="901390" cy="10770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Data:</a:t>
            </a:r>
            <a:r>
              <a:rPr lang="en-US" sz="902" dirty="0">
                <a:solidFill>
                  <a:schemeClr val="tx1"/>
                </a:solidFill>
              </a:rPr>
              <a:t>  </a:t>
            </a:r>
          </a:p>
          <a:p>
            <a:r>
              <a:rPr lang="en-US" sz="902" dirty="0">
                <a:solidFill>
                  <a:schemeClr val="tx1"/>
                </a:solidFill>
              </a:rPr>
              <a:t>Joe gave $.2 to Rod</a:t>
            </a:r>
          </a:p>
          <a:p>
            <a:r>
              <a:rPr lang="en-US" sz="902" dirty="0">
                <a:solidFill>
                  <a:schemeClr val="tx1"/>
                </a:solidFill>
              </a:rPr>
              <a:t>George gave $1 to Ben</a:t>
            </a:r>
          </a:p>
          <a:p>
            <a:endParaRPr lang="en-US" sz="902" dirty="0">
              <a:solidFill>
                <a:schemeClr val="tx1"/>
              </a:solidFill>
            </a:endParaRPr>
          </a:p>
          <a:p>
            <a:endParaRPr lang="en-US" sz="902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111148" y="4439666"/>
            <a:ext cx="901390" cy="4965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Hash</a:t>
            </a:r>
            <a:r>
              <a:rPr lang="en-US" sz="902" dirty="0">
                <a:solidFill>
                  <a:schemeClr val="tx1"/>
                </a:solidFill>
              </a:rPr>
              <a:t>:  </a:t>
            </a:r>
          </a:p>
          <a:p>
            <a:r>
              <a:rPr lang="en-US" sz="902" dirty="0">
                <a:solidFill>
                  <a:schemeClr val="tx1"/>
                </a:solidFill>
              </a:rPr>
              <a:t>330011201. . . 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108356" y="3980958"/>
            <a:ext cx="901390" cy="3353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Previous</a:t>
            </a:r>
            <a:r>
              <a:rPr lang="en-US" sz="902" dirty="0">
                <a:solidFill>
                  <a:schemeClr val="tx1"/>
                </a:solidFill>
              </a:rPr>
              <a:t>:  00002CCDE1 </a:t>
            </a:r>
          </a:p>
        </p:txBody>
      </p:sp>
      <p:cxnSp>
        <p:nvCxnSpPr>
          <p:cNvPr id="10" name="Curved Connector 9"/>
          <p:cNvCxnSpPr>
            <a:stCxn id="8" idx="3"/>
            <a:endCxn id="24" idx="1"/>
          </p:cNvCxnSpPr>
          <p:nvPr/>
        </p:nvCxnSpPr>
        <p:spPr>
          <a:xfrm flipV="1">
            <a:off x="3914975" y="4145846"/>
            <a:ext cx="797798" cy="533697"/>
          </a:xfrm>
          <a:prstGeom prst="curvedConnector3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flipV="1">
            <a:off x="5622550" y="4143053"/>
            <a:ext cx="797798" cy="533697"/>
          </a:xfrm>
          <a:prstGeom prst="curvedConnector3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/>
          <p:nvPr/>
        </p:nvCxnSpPr>
        <p:spPr>
          <a:xfrm flipV="1">
            <a:off x="7313354" y="4148645"/>
            <a:ext cx="797798" cy="533697"/>
          </a:xfrm>
          <a:prstGeom prst="curvedConnector3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/>
          <p:nvPr/>
        </p:nvCxnSpPr>
        <p:spPr>
          <a:xfrm flipV="1">
            <a:off x="9012545" y="4137468"/>
            <a:ext cx="797798" cy="533697"/>
          </a:xfrm>
          <a:prstGeom prst="curvedConnector3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349383" y="2274372"/>
            <a:ext cx="529312" cy="416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i="1" dirty="0"/>
              <a:t>MINE</a:t>
            </a:r>
          </a:p>
          <a:p>
            <a:pPr algn="ctr"/>
            <a:r>
              <a:rPr lang="en-US" sz="1053" i="1" dirty="0"/>
              <a:t>Nonce</a:t>
            </a:r>
          </a:p>
        </p:txBody>
      </p:sp>
      <p:sp>
        <p:nvSpPr>
          <p:cNvPr id="39" name="Title 8"/>
          <p:cNvSpPr>
            <a:spLocks noGrp="1"/>
          </p:cNvSpPr>
          <p:nvPr>
            <p:ph type="title"/>
          </p:nvPr>
        </p:nvSpPr>
        <p:spPr>
          <a:xfrm>
            <a:off x="1981200" y="10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Modern Block Chain Usage</a:t>
            </a:r>
          </a:p>
        </p:txBody>
      </p:sp>
      <p:sp>
        <p:nvSpPr>
          <p:cNvPr id="40" name="Diagonal Stripe 39">
            <a:extLst>
              <a:ext uri="{FF2B5EF4-FFF2-40B4-BE49-F238E27FC236}">
                <a16:creationId xmlns:a16="http://schemas.microsoft.com/office/drawing/2014/main" id="{3D8B6933-986D-4642-A403-81BDEDE12302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F53182-9379-D640-B394-A00AF595B8BC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2501795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13585" y="1918270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Block #</a:t>
            </a:r>
            <a:r>
              <a:rPr lang="en-US" sz="902" dirty="0">
                <a:solidFill>
                  <a:schemeClr val="tx1"/>
                </a:solidFill>
              </a:rPr>
              <a:t>     1</a:t>
            </a:r>
          </a:p>
        </p:txBody>
      </p:sp>
      <p:sp>
        <p:nvSpPr>
          <p:cNvPr id="6" name="Rectangle 5"/>
          <p:cNvSpPr/>
          <p:nvPr/>
        </p:nvSpPr>
        <p:spPr>
          <a:xfrm>
            <a:off x="3013585" y="2346048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Nonce</a:t>
            </a:r>
            <a:r>
              <a:rPr lang="en-US" sz="902" dirty="0">
                <a:solidFill>
                  <a:schemeClr val="tx1"/>
                </a:solidFill>
              </a:rPr>
              <a:t>:  249</a:t>
            </a:r>
          </a:p>
        </p:txBody>
      </p:sp>
      <p:sp>
        <p:nvSpPr>
          <p:cNvPr id="7" name="Rectangle 6"/>
          <p:cNvSpPr/>
          <p:nvPr/>
        </p:nvSpPr>
        <p:spPr>
          <a:xfrm>
            <a:off x="3013585" y="2768236"/>
            <a:ext cx="901390" cy="1077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Data:</a:t>
            </a:r>
            <a:r>
              <a:rPr lang="en-US" sz="902" dirty="0">
                <a:solidFill>
                  <a:schemeClr val="tx1"/>
                </a:solidFill>
              </a:rPr>
              <a:t>  </a:t>
            </a:r>
          </a:p>
          <a:p>
            <a:r>
              <a:rPr lang="en-US" sz="902" dirty="0">
                <a:solidFill>
                  <a:schemeClr val="tx1"/>
                </a:solidFill>
              </a:rPr>
              <a:t>Bob gave $1 to Bill</a:t>
            </a:r>
          </a:p>
          <a:p>
            <a:r>
              <a:rPr lang="en-US" sz="902" dirty="0">
                <a:solidFill>
                  <a:schemeClr val="tx1"/>
                </a:solidFill>
              </a:rPr>
              <a:t>Mary gave $2 to</a:t>
            </a:r>
          </a:p>
          <a:p>
            <a:r>
              <a:rPr lang="en-US" sz="902" dirty="0">
                <a:solidFill>
                  <a:schemeClr val="tx1"/>
                </a:solidFill>
              </a:rPr>
              <a:t>Alice</a:t>
            </a:r>
          </a:p>
          <a:p>
            <a:endParaRPr lang="en-US" sz="902" dirty="0">
              <a:solidFill>
                <a:schemeClr val="tx1"/>
              </a:solidFill>
            </a:endParaRPr>
          </a:p>
          <a:p>
            <a:endParaRPr lang="en-US" sz="902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13585" y="4431279"/>
            <a:ext cx="901390" cy="496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Hash</a:t>
            </a:r>
            <a:r>
              <a:rPr lang="en-US" sz="902" dirty="0">
                <a:solidFill>
                  <a:schemeClr val="tx1"/>
                </a:solidFill>
              </a:rPr>
              <a:t>:  </a:t>
            </a:r>
          </a:p>
          <a:p>
            <a:r>
              <a:rPr lang="en-US" sz="902" dirty="0">
                <a:solidFill>
                  <a:schemeClr val="tx1"/>
                </a:solidFill>
              </a:rPr>
              <a:t>0000289F2 . . .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12773" y="1918270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Block #</a:t>
            </a:r>
            <a:r>
              <a:rPr lang="en-US" sz="902" dirty="0">
                <a:solidFill>
                  <a:schemeClr val="tx1"/>
                </a:solidFill>
              </a:rPr>
              <a:t>     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12773" y="2346048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Nonce</a:t>
            </a:r>
            <a:r>
              <a:rPr lang="en-US" sz="902" dirty="0">
                <a:solidFill>
                  <a:schemeClr val="tx1"/>
                </a:solidFill>
              </a:rPr>
              <a:t>: 33,991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12773" y="2773826"/>
            <a:ext cx="901390" cy="1077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Data:</a:t>
            </a:r>
            <a:r>
              <a:rPr lang="en-US" sz="902" dirty="0">
                <a:solidFill>
                  <a:schemeClr val="tx1"/>
                </a:solidFill>
              </a:rPr>
              <a:t>  </a:t>
            </a:r>
          </a:p>
          <a:p>
            <a:r>
              <a:rPr lang="en-US" sz="902" dirty="0">
                <a:solidFill>
                  <a:schemeClr val="tx1"/>
                </a:solidFill>
              </a:rPr>
              <a:t>Amber gave </a:t>
            </a:r>
            <a:r>
              <a:rPr lang="en-US" sz="902" b="1" dirty="0">
                <a:solidFill>
                  <a:schemeClr val="tx1"/>
                </a:solidFill>
              </a:rPr>
              <a:t>$4M</a:t>
            </a:r>
            <a:r>
              <a:rPr lang="en-US" sz="902" dirty="0">
                <a:solidFill>
                  <a:schemeClr val="tx1"/>
                </a:solidFill>
              </a:rPr>
              <a:t> to Rod</a:t>
            </a:r>
          </a:p>
          <a:p>
            <a:r>
              <a:rPr lang="en-US" sz="902" dirty="0">
                <a:solidFill>
                  <a:schemeClr val="tx1"/>
                </a:solidFill>
              </a:rPr>
              <a:t>George gave $8 to Ben</a:t>
            </a:r>
          </a:p>
          <a:p>
            <a:endParaRPr lang="en-US" sz="902" dirty="0">
              <a:solidFill>
                <a:schemeClr val="tx1"/>
              </a:solidFill>
            </a:endParaRPr>
          </a:p>
          <a:p>
            <a:endParaRPr lang="en-US" sz="902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12773" y="4436869"/>
            <a:ext cx="901390" cy="496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Hash</a:t>
            </a:r>
            <a:r>
              <a:rPr lang="en-US" sz="902" dirty="0">
                <a:solidFill>
                  <a:schemeClr val="tx1"/>
                </a:solidFill>
              </a:rPr>
              <a:t>:  </a:t>
            </a:r>
          </a:p>
          <a:p>
            <a:r>
              <a:rPr lang="en-US" sz="902" dirty="0">
                <a:solidFill>
                  <a:schemeClr val="tx1"/>
                </a:solidFill>
              </a:rPr>
              <a:t>000033F61 . . .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10793" y="3972572"/>
            <a:ext cx="901390" cy="3409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Previous</a:t>
            </a:r>
            <a:r>
              <a:rPr lang="en-US" sz="902" dirty="0">
                <a:solidFill>
                  <a:schemeClr val="tx1"/>
                </a:solidFill>
              </a:rPr>
              <a:t>:  Genesis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12773" y="3978161"/>
            <a:ext cx="901390" cy="335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Previous</a:t>
            </a:r>
            <a:r>
              <a:rPr lang="en-US" sz="902" dirty="0">
                <a:solidFill>
                  <a:schemeClr val="tx1"/>
                </a:solidFill>
              </a:rPr>
              <a:t>:  0000289F2 . . . 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411961" y="1915476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Block #</a:t>
            </a:r>
            <a:r>
              <a:rPr lang="en-US" sz="902" dirty="0">
                <a:solidFill>
                  <a:schemeClr val="tx1"/>
                </a:solidFill>
              </a:rPr>
              <a:t>     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411961" y="2343254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Nonce</a:t>
            </a:r>
            <a:r>
              <a:rPr lang="en-US" sz="902" dirty="0">
                <a:solidFill>
                  <a:schemeClr val="tx1"/>
                </a:solidFill>
              </a:rPr>
              <a:t>:  1,876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411961" y="2771032"/>
            <a:ext cx="901390" cy="1077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Data:</a:t>
            </a:r>
            <a:r>
              <a:rPr lang="en-US" sz="902" dirty="0">
                <a:solidFill>
                  <a:schemeClr val="tx1"/>
                </a:solidFill>
              </a:rPr>
              <a:t>  </a:t>
            </a:r>
          </a:p>
          <a:p>
            <a:r>
              <a:rPr lang="en-US" sz="902" dirty="0">
                <a:solidFill>
                  <a:schemeClr val="tx1"/>
                </a:solidFill>
              </a:rPr>
              <a:t>Mary gave $2 to Hugh</a:t>
            </a:r>
          </a:p>
          <a:p>
            <a:r>
              <a:rPr lang="en-US" sz="902" dirty="0">
                <a:solidFill>
                  <a:schemeClr val="tx1"/>
                </a:solidFill>
              </a:rPr>
              <a:t>Rena gave $2 to Allie</a:t>
            </a:r>
          </a:p>
          <a:p>
            <a:endParaRPr lang="en-US" sz="902" dirty="0">
              <a:solidFill>
                <a:schemeClr val="tx1"/>
              </a:solidFill>
            </a:endParaRPr>
          </a:p>
          <a:p>
            <a:endParaRPr lang="en-US" sz="902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411961" y="4434075"/>
            <a:ext cx="901390" cy="496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Hash</a:t>
            </a:r>
            <a:r>
              <a:rPr lang="en-US" sz="902" dirty="0">
                <a:solidFill>
                  <a:schemeClr val="tx1"/>
                </a:solidFill>
              </a:rPr>
              <a:t>:  </a:t>
            </a:r>
          </a:p>
          <a:p>
            <a:r>
              <a:rPr lang="en-US" sz="902" dirty="0">
                <a:solidFill>
                  <a:schemeClr val="tx1"/>
                </a:solidFill>
              </a:rPr>
              <a:t>00002CCDE1 . . . 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411961" y="3975367"/>
            <a:ext cx="901390" cy="335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Previous</a:t>
            </a:r>
            <a:r>
              <a:rPr lang="en-US" sz="902" dirty="0">
                <a:solidFill>
                  <a:schemeClr val="tx1"/>
                </a:solidFill>
              </a:rPr>
              <a:t>:  000033F61 . . .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11148" y="1921067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Block #</a:t>
            </a:r>
            <a:r>
              <a:rPr lang="en-US" sz="902" dirty="0">
                <a:solidFill>
                  <a:schemeClr val="tx1"/>
                </a:solidFill>
              </a:rPr>
              <a:t>     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11148" y="2348845"/>
            <a:ext cx="901390" cy="2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Nonce</a:t>
            </a:r>
            <a:r>
              <a:rPr lang="en-US" sz="902" dirty="0">
                <a:solidFill>
                  <a:schemeClr val="tx1"/>
                </a:solidFill>
              </a:rPr>
              <a:t>:  128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111148" y="2776623"/>
            <a:ext cx="901390" cy="1077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Data:</a:t>
            </a:r>
            <a:r>
              <a:rPr lang="en-US" sz="902" dirty="0">
                <a:solidFill>
                  <a:schemeClr val="tx1"/>
                </a:solidFill>
              </a:rPr>
              <a:t>  </a:t>
            </a:r>
          </a:p>
          <a:p>
            <a:r>
              <a:rPr lang="en-US" sz="902" dirty="0">
                <a:solidFill>
                  <a:schemeClr val="tx1"/>
                </a:solidFill>
              </a:rPr>
              <a:t>Joe gave $.2 to Rod</a:t>
            </a:r>
          </a:p>
          <a:p>
            <a:r>
              <a:rPr lang="en-US" sz="902" dirty="0">
                <a:solidFill>
                  <a:schemeClr val="tx1"/>
                </a:solidFill>
              </a:rPr>
              <a:t>George gave $1 to Ben</a:t>
            </a:r>
          </a:p>
          <a:p>
            <a:endParaRPr lang="en-US" sz="902" dirty="0">
              <a:solidFill>
                <a:schemeClr val="tx1"/>
              </a:solidFill>
            </a:endParaRPr>
          </a:p>
          <a:p>
            <a:endParaRPr lang="en-US" sz="902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111148" y="4439666"/>
            <a:ext cx="901390" cy="496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Hash</a:t>
            </a:r>
            <a:r>
              <a:rPr lang="en-US" sz="902" dirty="0">
                <a:solidFill>
                  <a:schemeClr val="tx1"/>
                </a:solidFill>
              </a:rPr>
              <a:t>:  </a:t>
            </a:r>
          </a:p>
          <a:p>
            <a:r>
              <a:rPr lang="en-US" sz="902" dirty="0">
                <a:solidFill>
                  <a:schemeClr val="tx1"/>
                </a:solidFill>
              </a:rPr>
              <a:t>000067BC32. . . 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108356" y="3980958"/>
            <a:ext cx="901390" cy="335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2" b="1" dirty="0">
                <a:solidFill>
                  <a:schemeClr val="tx1"/>
                </a:solidFill>
              </a:rPr>
              <a:t>Previous</a:t>
            </a:r>
            <a:r>
              <a:rPr lang="en-US" sz="902" dirty="0">
                <a:solidFill>
                  <a:schemeClr val="tx1"/>
                </a:solidFill>
              </a:rPr>
              <a:t>:  00002CCDE1 </a:t>
            </a:r>
          </a:p>
        </p:txBody>
      </p:sp>
      <p:cxnSp>
        <p:nvCxnSpPr>
          <p:cNvPr id="10" name="Curved Connector 9"/>
          <p:cNvCxnSpPr>
            <a:stCxn id="8" idx="3"/>
            <a:endCxn id="24" idx="1"/>
          </p:cNvCxnSpPr>
          <p:nvPr/>
        </p:nvCxnSpPr>
        <p:spPr>
          <a:xfrm flipV="1">
            <a:off x="3914975" y="4145846"/>
            <a:ext cx="797798" cy="533697"/>
          </a:xfrm>
          <a:prstGeom prst="curvedConnector3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flipV="1">
            <a:off x="5622550" y="4143053"/>
            <a:ext cx="797798" cy="533697"/>
          </a:xfrm>
          <a:prstGeom prst="curvedConnector3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/>
          <p:nvPr/>
        </p:nvCxnSpPr>
        <p:spPr>
          <a:xfrm flipV="1">
            <a:off x="7313354" y="4148645"/>
            <a:ext cx="797798" cy="533697"/>
          </a:xfrm>
          <a:prstGeom prst="curvedConnector3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/>
          <p:nvPr/>
        </p:nvCxnSpPr>
        <p:spPr>
          <a:xfrm flipV="1">
            <a:off x="9012545" y="4137468"/>
            <a:ext cx="797798" cy="533697"/>
          </a:xfrm>
          <a:prstGeom prst="curvedConnector3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125334" y="2274372"/>
            <a:ext cx="529312" cy="416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3" i="1" dirty="0"/>
              <a:t>MINE</a:t>
            </a:r>
          </a:p>
          <a:p>
            <a:pPr algn="ctr"/>
            <a:r>
              <a:rPr lang="en-US" sz="1053" i="1" dirty="0"/>
              <a:t>Nonce</a:t>
            </a:r>
          </a:p>
        </p:txBody>
      </p:sp>
      <p:sp>
        <p:nvSpPr>
          <p:cNvPr id="38" name="Title 8"/>
          <p:cNvSpPr>
            <a:spLocks noGrp="1"/>
          </p:cNvSpPr>
          <p:nvPr>
            <p:ph type="title"/>
          </p:nvPr>
        </p:nvSpPr>
        <p:spPr>
          <a:xfrm>
            <a:off x="1981200" y="10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Modern Block Chain Usage</a:t>
            </a:r>
          </a:p>
        </p:txBody>
      </p:sp>
      <p:sp>
        <p:nvSpPr>
          <p:cNvPr id="40" name="Diagonal Stripe 39">
            <a:extLst>
              <a:ext uri="{FF2B5EF4-FFF2-40B4-BE49-F238E27FC236}">
                <a16:creationId xmlns:a16="http://schemas.microsoft.com/office/drawing/2014/main" id="{17135128-F013-CF4B-811D-A92AB2813D62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157545-6CC7-8A4D-A428-CF269BD00299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29790826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A82CAD-7CF9-434B-B7C7-6EAE093F7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51" b="16494"/>
          <a:stretch/>
        </p:blipFill>
        <p:spPr>
          <a:xfrm>
            <a:off x="21515" y="-1"/>
            <a:ext cx="12163409" cy="6858001"/>
          </a:xfrm>
          <a:prstGeom prst="rect">
            <a:avLst/>
          </a:prstGeom>
        </p:spPr>
      </p:pic>
      <p:sp>
        <p:nvSpPr>
          <p:cNvPr id="5" name="Diagonal Stripe 4">
            <a:extLst>
              <a:ext uri="{FF2B5EF4-FFF2-40B4-BE49-F238E27FC236}">
                <a16:creationId xmlns:a16="http://schemas.microsoft.com/office/drawing/2014/main" id="{26EFF470-A36E-6A40-8BF5-7FF7C34AB676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14082-0147-2A47-AF0D-4D471D714122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3442925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499519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8200441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Arc 5"/>
          <p:cNvSpPr/>
          <p:nvPr/>
        </p:nvSpPr>
        <p:spPr>
          <a:xfrm>
            <a:off x="3904411" y="2083136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956719" y="2755404"/>
            <a:ext cx="4243722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>
            <a:off x="2838622" y="2377657"/>
            <a:ext cx="731520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8916261" y="3994728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864425" y="3643244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User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20485" y="3645567"/>
            <a:ext cx="740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Stored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74276" y="399001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630336" y="3992337"/>
            <a:ext cx="916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f, n, f</a:t>
            </a:r>
            <a:r>
              <a:rPr lang="en-US" sz="1600" b="1" baseline="30000" dirty="0"/>
              <a:t>n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55741" y="1710452"/>
            <a:ext cx="1750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1:  I am Alice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55741" y="2357527"/>
            <a:ext cx="155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Step 2:  Prove It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17416" y="2327919"/>
            <a:ext cx="9628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Step 3:</a:t>
            </a:r>
          </a:p>
          <a:p>
            <a:pPr algn="ctr"/>
            <a:r>
              <a:rPr lang="en-US" sz="1600" b="1" dirty="0"/>
              <a:t>Compute</a:t>
            </a:r>
          </a:p>
          <a:p>
            <a:pPr algn="ctr"/>
            <a:r>
              <a:rPr lang="en-US" sz="1600" b="1" dirty="0"/>
              <a:t>f</a:t>
            </a:r>
            <a:r>
              <a:rPr lang="en-US" sz="1600" b="1" baseline="30000" dirty="0"/>
              <a:t>n-1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  </a:t>
            </a:r>
          </a:p>
          <a:p>
            <a:pPr algn="ctr"/>
            <a:endParaRPr lang="en-US" sz="1600" b="1" dirty="0"/>
          </a:p>
        </p:txBody>
      </p:sp>
      <p:sp>
        <p:nvSpPr>
          <p:cNvPr id="42" name="Rectangle 41"/>
          <p:cNvSpPr/>
          <p:nvPr/>
        </p:nvSpPr>
        <p:spPr>
          <a:xfrm>
            <a:off x="1252927" y="365338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Known Function:</a:t>
            </a:r>
          </a:p>
          <a:p>
            <a:r>
              <a:rPr lang="en-US" b="1" dirty="0"/>
              <a:t>     f: integer -&gt; integer</a:t>
            </a:r>
          </a:p>
          <a:p>
            <a:r>
              <a:rPr lang="en-US" b="1" dirty="0"/>
              <a:t>Known Seed: </a:t>
            </a:r>
          </a:p>
          <a:p>
            <a:r>
              <a:rPr lang="en-US" b="1" dirty="0"/>
              <a:t>     integer </a:t>
            </a:r>
            <a:r>
              <a:rPr lang="en-US" b="1" dirty="0" err="1"/>
              <a:t>λ</a:t>
            </a:r>
            <a:endParaRPr lang="en-US" b="1" dirty="0"/>
          </a:p>
          <a:p>
            <a:r>
              <a:rPr lang="en-US" b="1" dirty="0"/>
              <a:t>Number of Rounds:</a:t>
            </a:r>
          </a:p>
          <a:p>
            <a:r>
              <a:rPr lang="en-US" b="1" dirty="0"/>
              <a:t>     n = 10,000</a:t>
            </a:r>
          </a:p>
        </p:txBody>
      </p:sp>
      <p:sp>
        <p:nvSpPr>
          <p:cNvPr id="36" name="Diagonal Stripe 35">
            <a:extLst>
              <a:ext uri="{FF2B5EF4-FFF2-40B4-BE49-F238E27FC236}">
                <a16:creationId xmlns:a16="http://schemas.microsoft.com/office/drawing/2014/main" id="{434B15A5-C0DB-2941-866B-AD2E1884D202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4DB3CC-7841-C147-A273-31E572F8A4C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3CDD1-D97C-124E-9225-9F2B46085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2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Lamport S/Key Protocol</a:t>
            </a:r>
          </a:p>
        </p:txBody>
      </p:sp>
    </p:spTree>
    <p:extLst>
      <p:ext uri="{BB962C8B-B14F-4D97-AF65-F5344CB8AC3E}">
        <p14:creationId xmlns:p14="http://schemas.microsoft.com/office/powerpoint/2010/main" val="1604870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499519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8200441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Arc 5"/>
          <p:cNvSpPr/>
          <p:nvPr/>
        </p:nvSpPr>
        <p:spPr>
          <a:xfrm>
            <a:off x="3904411" y="2083136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956719" y="2755404"/>
            <a:ext cx="4243722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>
            <a:off x="2838622" y="2377657"/>
            <a:ext cx="731520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/>
          <p:cNvSpPr/>
          <p:nvPr/>
        </p:nvSpPr>
        <p:spPr>
          <a:xfrm flipV="1">
            <a:off x="3917842" y="2260129"/>
            <a:ext cx="4328432" cy="1251476"/>
          </a:xfrm>
          <a:prstGeom prst="arc">
            <a:avLst>
              <a:gd name="adj1" fmla="val 10903474"/>
              <a:gd name="adj2" fmla="val 21518302"/>
            </a:avLst>
          </a:prstGeom>
          <a:ln w="9525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8916261" y="3994728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864425" y="3643244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User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20485" y="3645567"/>
            <a:ext cx="740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Stored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74276" y="399001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630336" y="3992337"/>
            <a:ext cx="916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f, n, f</a:t>
            </a:r>
            <a:r>
              <a:rPr lang="en-US" sz="1600" b="1" baseline="30000" dirty="0"/>
              <a:t>n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55741" y="1710452"/>
            <a:ext cx="1750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1:  I am Alice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55741" y="2357527"/>
            <a:ext cx="155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Step 2:  Prove It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55741" y="3064850"/>
            <a:ext cx="1341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4:  f</a:t>
            </a:r>
            <a:r>
              <a:rPr lang="en-US" sz="1600" b="1" baseline="30000" dirty="0"/>
              <a:t>n-1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17416" y="2327919"/>
            <a:ext cx="9628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Step 3:</a:t>
            </a:r>
          </a:p>
          <a:p>
            <a:pPr algn="ctr"/>
            <a:r>
              <a:rPr lang="en-US" sz="1600" b="1" dirty="0"/>
              <a:t>Compute</a:t>
            </a:r>
          </a:p>
          <a:p>
            <a:pPr algn="ctr"/>
            <a:r>
              <a:rPr lang="en-US" sz="1600" b="1" dirty="0"/>
              <a:t>f</a:t>
            </a:r>
            <a:r>
              <a:rPr lang="en-US" sz="1600" b="1" baseline="30000" dirty="0"/>
              <a:t>n-1</a:t>
            </a:r>
            <a:r>
              <a:rPr lang="en-US" sz="1600" b="1" dirty="0"/>
              <a:t>(</a:t>
            </a:r>
            <a:r>
              <a:rPr lang="en-US" sz="1600" b="1" dirty="0" err="1"/>
              <a:t>λ</a:t>
            </a:r>
            <a:r>
              <a:rPr lang="en-US" sz="1600" b="1" dirty="0"/>
              <a:t>)  </a:t>
            </a:r>
          </a:p>
          <a:p>
            <a:pPr algn="ctr"/>
            <a:endParaRPr lang="en-US" sz="1600" b="1" dirty="0"/>
          </a:p>
        </p:txBody>
      </p:sp>
      <p:sp>
        <p:nvSpPr>
          <p:cNvPr id="42" name="Rectangle 41"/>
          <p:cNvSpPr/>
          <p:nvPr/>
        </p:nvSpPr>
        <p:spPr>
          <a:xfrm>
            <a:off x="1252927" y="365338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Known Function:</a:t>
            </a:r>
          </a:p>
          <a:p>
            <a:r>
              <a:rPr lang="en-US" b="1" dirty="0"/>
              <a:t>     f: integer -&gt; integer</a:t>
            </a:r>
          </a:p>
          <a:p>
            <a:r>
              <a:rPr lang="en-US" b="1" dirty="0"/>
              <a:t>Known Seed: </a:t>
            </a:r>
          </a:p>
          <a:p>
            <a:r>
              <a:rPr lang="en-US" b="1" dirty="0"/>
              <a:t>     integer </a:t>
            </a:r>
            <a:r>
              <a:rPr lang="en-US" b="1" dirty="0" err="1"/>
              <a:t>λ</a:t>
            </a:r>
            <a:endParaRPr lang="en-US" b="1" dirty="0"/>
          </a:p>
          <a:p>
            <a:r>
              <a:rPr lang="en-US" b="1" dirty="0"/>
              <a:t>Number of Rounds:</a:t>
            </a:r>
          </a:p>
          <a:p>
            <a:r>
              <a:rPr lang="en-US" b="1" dirty="0"/>
              <a:t>     n = 10,000</a:t>
            </a:r>
          </a:p>
        </p:txBody>
      </p:sp>
      <p:sp>
        <p:nvSpPr>
          <p:cNvPr id="36" name="Diagonal Stripe 35">
            <a:extLst>
              <a:ext uri="{FF2B5EF4-FFF2-40B4-BE49-F238E27FC236}">
                <a16:creationId xmlns:a16="http://schemas.microsoft.com/office/drawing/2014/main" id="{434B15A5-C0DB-2941-866B-AD2E1884D202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4DB3CC-7841-C147-A273-31E572F8A4C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3CDD1-D97C-124E-9225-9F2B46085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2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Lamport S/Key Protocol</a:t>
            </a:r>
          </a:p>
        </p:txBody>
      </p:sp>
    </p:spTree>
    <p:extLst>
      <p:ext uri="{BB962C8B-B14F-4D97-AF65-F5344CB8AC3E}">
        <p14:creationId xmlns:p14="http://schemas.microsoft.com/office/powerpoint/2010/main" val="840231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</TotalTime>
  <Words>4351</Words>
  <Application>Microsoft Macintosh PowerPoint</Application>
  <PresentationFormat>Widescreen</PresentationFormat>
  <Paragraphs>1437</Paragraphs>
  <Slides>74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Lamport S/Key Protocol – Purpose</vt:lpstr>
      <vt:lpstr>Lamport S/Key Protocol – Set-Up</vt:lpstr>
      <vt:lpstr>Lamport S/Key Protocol</vt:lpstr>
      <vt:lpstr>Lamport S/Key Protocol</vt:lpstr>
      <vt:lpstr>Lamport S/Key Protocol</vt:lpstr>
      <vt:lpstr>Lamport S/Key Protocol</vt:lpstr>
      <vt:lpstr>Lamport S/Key Protocol</vt:lpstr>
      <vt:lpstr>Lamport S/Key Protocol</vt:lpstr>
      <vt:lpstr>Lamport S/Key Protocol</vt:lpstr>
      <vt:lpstr>Lamport S/Key Protocol</vt:lpstr>
      <vt:lpstr>Lamport S/Key Protocol</vt:lpstr>
      <vt:lpstr>Lamport S/Key Protocol</vt:lpstr>
      <vt:lpstr>Lamport S/Key Protocol</vt:lpstr>
      <vt:lpstr>Lamport S/Key Protocol</vt:lpstr>
      <vt:lpstr>Lamport S/Key Protocol</vt:lpstr>
      <vt:lpstr>Lamport S/Key Protocol</vt:lpstr>
      <vt:lpstr>Lamport S/Key Protocol</vt:lpstr>
      <vt:lpstr>Lamport S/Key Protocol</vt:lpstr>
      <vt:lpstr>Lamport S/Key Protocol – Analysis </vt:lpstr>
      <vt:lpstr>Lamport S/Key Protocol – Analysis </vt:lpstr>
      <vt:lpstr>Lamport S/Key Protocol – Analysis </vt:lpstr>
      <vt:lpstr>Lamport S/Key Protocol – Analysis </vt:lpstr>
      <vt:lpstr>Lamport S/Key Protocol – Analysis </vt:lpstr>
      <vt:lpstr>Lamport S/Key Protocol – Analysis </vt:lpstr>
      <vt:lpstr>Conventional Encryption Schema</vt:lpstr>
      <vt:lpstr>Conventional Encryption Schema</vt:lpstr>
      <vt:lpstr>Conventional Encryption Schema</vt:lpstr>
      <vt:lpstr>Conventional Encryption Schema</vt:lpstr>
      <vt:lpstr>Data Encryption Standard (DES)</vt:lpstr>
      <vt:lpstr>Data Encryption Standard (DES)</vt:lpstr>
      <vt:lpstr>Data Encryption Standard (DES)</vt:lpstr>
      <vt:lpstr>Data Encryption Standard (DES)</vt:lpstr>
      <vt:lpstr>Triple-DES</vt:lpstr>
      <vt:lpstr>Triple-DES</vt:lpstr>
      <vt:lpstr>Triple-DES</vt:lpstr>
      <vt:lpstr>Triple-DES</vt:lpstr>
      <vt:lpstr>Triple-DES</vt:lpstr>
      <vt:lpstr>Conventional Encryption Scaling Issue</vt:lpstr>
      <vt:lpstr>Conventional Encryption Scaling Issue</vt:lpstr>
      <vt:lpstr>Conventional Encryption Scaling Issue</vt:lpstr>
      <vt:lpstr>Conventional Encryption Scaling Issue</vt:lpstr>
      <vt:lpstr>Conventional Encryption Scaling Issue</vt:lpstr>
      <vt:lpstr>Conventional Encryption Scaling Issue</vt:lpstr>
      <vt:lpstr>Conventional Cryptography </vt:lpstr>
      <vt:lpstr>Conventional Cryptography </vt:lpstr>
      <vt:lpstr>Conventional Cryptography </vt:lpstr>
      <vt:lpstr>Conventional Cryptography </vt:lpstr>
      <vt:lpstr>Conventional Cryptography </vt:lpstr>
      <vt:lpstr>Conventional Cryptography </vt:lpstr>
      <vt:lpstr>Conventional Cryptography </vt:lpstr>
      <vt:lpstr>Conventional Cryptography </vt:lpstr>
      <vt:lpstr>PowerPoint Presentation</vt:lpstr>
      <vt:lpstr>PowerPoint Presentation</vt:lpstr>
      <vt:lpstr>PowerPoint Presentation</vt:lpstr>
      <vt:lpstr>Block Chain Mode Cryptography – Circa 1976 at IBM</vt:lpstr>
      <vt:lpstr>Block Chain Mode Cryptography</vt:lpstr>
      <vt:lpstr>Block Chain Mode Cryptography</vt:lpstr>
      <vt:lpstr>Block Chain Mode Cryptography</vt:lpstr>
      <vt:lpstr>Block Chain Mode Cryptography</vt:lpstr>
      <vt:lpstr>Modern Block Chain Usage</vt:lpstr>
      <vt:lpstr>Modern Block Chain Usage</vt:lpstr>
      <vt:lpstr>Modern Block Chain Usage</vt:lpstr>
      <vt:lpstr>Modern Block Chain Usage</vt:lpstr>
      <vt:lpstr>Modern Block Chain Usage</vt:lpstr>
      <vt:lpstr>Modern Block Chain Usage</vt:lpstr>
      <vt:lpstr>Modern Block Chain Usage</vt:lpstr>
      <vt:lpstr>Modern Block Chain Usage</vt:lpstr>
      <vt:lpstr>Modern Block Chain Usage</vt:lpstr>
      <vt:lpstr>Modern Block Chain Usage</vt:lpstr>
      <vt:lpstr>Modern Block Chain Usage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Amoroso</dc:creator>
  <cp:lastModifiedBy>Edward Amoroso</cp:lastModifiedBy>
  <cp:revision>117</cp:revision>
  <dcterms:created xsi:type="dcterms:W3CDTF">2019-04-13T02:06:11Z</dcterms:created>
  <dcterms:modified xsi:type="dcterms:W3CDTF">2020-10-19T22:10:08Z</dcterms:modified>
</cp:coreProperties>
</file>